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9" r:id="rId2"/>
    <p:sldId id="700" r:id="rId3"/>
    <p:sldId id="280" r:id="rId4"/>
    <p:sldId id="466" r:id="rId5"/>
    <p:sldId id="467" r:id="rId6"/>
    <p:sldId id="468" r:id="rId7"/>
    <p:sldId id="469" r:id="rId8"/>
    <p:sldId id="470" r:id="rId9"/>
    <p:sldId id="471" r:id="rId10"/>
    <p:sldId id="472" r:id="rId11"/>
    <p:sldId id="473" r:id="rId12"/>
    <p:sldId id="701" r:id="rId13"/>
    <p:sldId id="702" r:id="rId14"/>
    <p:sldId id="703" r:id="rId15"/>
    <p:sldId id="704" r:id="rId16"/>
    <p:sldId id="474" r:id="rId17"/>
    <p:sldId id="274" r:id="rId18"/>
    <p:sldId id="284" r:id="rId19"/>
    <p:sldId id="283" r:id="rId20"/>
    <p:sldId id="275" r:id="rId21"/>
    <p:sldId id="285" r:id="rId22"/>
    <p:sldId id="286" r:id="rId23"/>
    <p:sldId id="288" r:id="rId24"/>
    <p:sldId id="287" r:id="rId25"/>
    <p:sldId id="289" r:id="rId26"/>
    <p:sldId id="276" r:id="rId27"/>
    <p:sldId id="277" r:id="rId28"/>
    <p:sldId id="278" r:id="rId29"/>
    <p:sldId id="475" r:id="rId30"/>
    <p:sldId id="477" r:id="rId31"/>
    <p:sldId id="476" r:id="rId32"/>
    <p:sldId id="660" r:id="rId33"/>
    <p:sldId id="669" r:id="rId34"/>
    <p:sldId id="670" r:id="rId35"/>
    <p:sldId id="671" r:id="rId36"/>
    <p:sldId id="672" r:id="rId37"/>
    <p:sldId id="677" r:id="rId38"/>
    <p:sldId id="673" r:id="rId39"/>
    <p:sldId id="676" r:id="rId40"/>
    <p:sldId id="678" r:id="rId41"/>
    <p:sldId id="679" r:id="rId42"/>
    <p:sldId id="680" r:id="rId43"/>
    <p:sldId id="681" r:id="rId44"/>
    <p:sldId id="682" r:id="rId45"/>
    <p:sldId id="683" r:id="rId46"/>
    <p:sldId id="478" r:id="rId47"/>
    <p:sldId id="479" r:id="rId48"/>
    <p:sldId id="480" r:id="rId49"/>
    <p:sldId id="481" r:id="rId50"/>
    <p:sldId id="686" r:id="rId51"/>
    <p:sldId id="687" r:id="rId52"/>
    <p:sldId id="688" r:id="rId53"/>
    <p:sldId id="689" r:id="rId54"/>
    <p:sldId id="690" r:id="rId55"/>
    <p:sldId id="691" r:id="rId56"/>
    <p:sldId id="692" r:id="rId57"/>
    <p:sldId id="693" r:id="rId58"/>
    <p:sldId id="694" r:id="rId59"/>
    <p:sldId id="695" r:id="rId60"/>
    <p:sldId id="483" r:id="rId61"/>
    <p:sldId id="484" r:id="rId62"/>
    <p:sldId id="485" r:id="rId63"/>
    <p:sldId id="486" r:id="rId64"/>
    <p:sldId id="696" r:id="rId65"/>
    <p:sldId id="697" r:id="rId66"/>
    <p:sldId id="487" r:id="rId67"/>
    <p:sldId id="488" r:id="rId68"/>
    <p:sldId id="489" r:id="rId69"/>
    <p:sldId id="491" r:id="rId70"/>
    <p:sldId id="494" r:id="rId71"/>
    <p:sldId id="495" r:id="rId72"/>
    <p:sldId id="505" r:id="rId73"/>
    <p:sldId id="496" r:id="rId74"/>
    <p:sldId id="497" r:id="rId75"/>
    <p:sldId id="498" r:id="rId76"/>
    <p:sldId id="499" r:id="rId77"/>
    <p:sldId id="500" r:id="rId78"/>
    <p:sldId id="501" r:id="rId79"/>
    <p:sldId id="698" r:id="rId80"/>
    <p:sldId id="502" r:id="rId81"/>
    <p:sldId id="699" r:id="rId82"/>
    <p:sldId id="503" r:id="rId83"/>
    <p:sldId id="508" r:id="rId84"/>
    <p:sldId id="509" r:id="rId85"/>
    <p:sldId id="510" r:id="rId86"/>
    <p:sldId id="511" r:id="rId87"/>
    <p:sldId id="493" r:id="rId88"/>
    <p:sldId id="506" r:id="rId89"/>
    <p:sldId id="507" r:id="rId90"/>
    <p:sldId id="504" r:id="rId9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A0FD7C-34EE-7F4B-9E93-FE851FD6FE70}">
          <p14:sldIdLst>
            <p14:sldId id="259"/>
            <p14:sldId id="700"/>
            <p14:sldId id="280"/>
            <p14:sldId id="466"/>
            <p14:sldId id="467"/>
            <p14:sldId id="468"/>
            <p14:sldId id="469"/>
            <p14:sldId id="470"/>
            <p14:sldId id="471"/>
            <p14:sldId id="472"/>
            <p14:sldId id="473"/>
            <p14:sldId id="701"/>
            <p14:sldId id="702"/>
            <p14:sldId id="703"/>
            <p14:sldId id="704"/>
            <p14:sldId id="474"/>
            <p14:sldId id="274"/>
            <p14:sldId id="284"/>
            <p14:sldId id="283"/>
            <p14:sldId id="275"/>
            <p14:sldId id="285"/>
            <p14:sldId id="286"/>
            <p14:sldId id="288"/>
            <p14:sldId id="287"/>
            <p14:sldId id="289"/>
            <p14:sldId id="276"/>
            <p14:sldId id="277"/>
            <p14:sldId id="278"/>
            <p14:sldId id="475"/>
            <p14:sldId id="477"/>
            <p14:sldId id="476"/>
            <p14:sldId id="660"/>
            <p14:sldId id="669"/>
            <p14:sldId id="670"/>
            <p14:sldId id="671"/>
            <p14:sldId id="672"/>
            <p14:sldId id="677"/>
            <p14:sldId id="673"/>
            <p14:sldId id="676"/>
            <p14:sldId id="678"/>
            <p14:sldId id="679"/>
            <p14:sldId id="680"/>
            <p14:sldId id="681"/>
            <p14:sldId id="682"/>
            <p14:sldId id="683"/>
            <p14:sldId id="478"/>
            <p14:sldId id="479"/>
            <p14:sldId id="480"/>
            <p14:sldId id="481"/>
            <p14:sldId id="686"/>
            <p14:sldId id="687"/>
            <p14:sldId id="688"/>
            <p14:sldId id="689"/>
            <p14:sldId id="690"/>
            <p14:sldId id="691"/>
            <p14:sldId id="692"/>
            <p14:sldId id="693"/>
            <p14:sldId id="694"/>
            <p14:sldId id="695"/>
            <p14:sldId id="483"/>
            <p14:sldId id="484"/>
            <p14:sldId id="485"/>
            <p14:sldId id="486"/>
            <p14:sldId id="696"/>
            <p14:sldId id="697"/>
            <p14:sldId id="487"/>
            <p14:sldId id="488"/>
            <p14:sldId id="489"/>
            <p14:sldId id="491"/>
            <p14:sldId id="494"/>
            <p14:sldId id="495"/>
            <p14:sldId id="505"/>
            <p14:sldId id="496"/>
            <p14:sldId id="497"/>
            <p14:sldId id="498"/>
            <p14:sldId id="499"/>
            <p14:sldId id="500"/>
            <p14:sldId id="501"/>
            <p14:sldId id="698"/>
            <p14:sldId id="502"/>
            <p14:sldId id="699"/>
            <p14:sldId id="503"/>
            <p14:sldId id="508"/>
            <p14:sldId id="509"/>
            <p14:sldId id="510"/>
            <p14:sldId id="511"/>
            <p14:sldId id="493"/>
            <p14:sldId id="506"/>
            <p14:sldId id="507"/>
            <p14:sldId id="5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8" autoAdjust="0"/>
    <p:restoredTop sz="94660"/>
  </p:normalViewPr>
  <p:slideViewPr>
    <p:cSldViewPr snapToGrid="0" snapToObjects="1" showGuides="1">
      <p:cViewPr varScale="1">
        <p:scale>
          <a:sx n="114" d="100"/>
          <a:sy n="114" d="100"/>
        </p:scale>
        <p:origin x="192" y="78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varScale="1">
        <p:scale>
          <a:sx n="66" d="100"/>
          <a:sy n="66" d="100"/>
        </p:scale>
        <p:origin x="3062"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BF0DE-3044-418B-82CB-49A23D004F71}" type="datetimeFigureOut">
              <a:rPr lang="de-DE" smtClean="0"/>
              <a:t>17.12.19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167852-3227-4DD6-8B2F-F91E8765A280}" type="slidenum">
              <a:rPr lang="de-DE" smtClean="0"/>
              <a:t>‹#›</a:t>
            </a:fld>
            <a:endParaRPr lang="de-DE"/>
          </a:p>
        </p:txBody>
      </p:sp>
    </p:spTree>
    <p:extLst>
      <p:ext uri="{BB962C8B-B14F-4D97-AF65-F5344CB8AC3E}">
        <p14:creationId xmlns:p14="http://schemas.microsoft.com/office/powerpoint/2010/main" val="3798812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167852-3227-4DD6-8B2F-F91E8765A280}" type="slidenum">
              <a:rPr lang="de-DE" smtClean="0"/>
              <a:t>1</a:t>
            </a:fld>
            <a:endParaRPr lang="de-DE"/>
          </a:p>
        </p:txBody>
      </p:sp>
    </p:spTree>
    <p:extLst>
      <p:ext uri="{BB962C8B-B14F-4D97-AF65-F5344CB8AC3E}">
        <p14:creationId xmlns:p14="http://schemas.microsoft.com/office/powerpoint/2010/main" val="176872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2"/>
          <p:cNvSpPr>
            <a:spLocks noGrp="1" noChangeArrowheads="1"/>
          </p:cNvSpPr>
          <p:nvPr>
            <p:ph type="sldNum"/>
          </p:nvPr>
        </p:nvSpPr>
        <p:spPr>
          <a:ln/>
        </p:spPr>
        <p:txBody>
          <a:bodyPr/>
          <a:lstStyle/>
          <a:p>
            <a:fld id="{F40B2721-0B79-4260-8147-DF3BE0F6AE04}" type="slidenum">
              <a:rPr lang="en-US" altLang="en-US"/>
              <a:pPr/>
              <a:t>66</a:t>
            </a:fld>
            <a:endParaRPr lang="en-US" altLang="en-US"/>
          </a:p>
        </p:txBody>
      </p:sp>
      <p:sp>
        <p:nvSpPr>
          <p:cNvPr id="15361" name="Text Box 1"/>
          <p:cNvSpPr txBox="1">
            <a:spLocks noChangeArrowheads="1"/>
          </p:cNvSpPr>
          <p:nvPr/>
        </p:nvSpPr>
        <p:spPr bwMode="auto">
          <a:xfrm>
            <a:off x="931863" y="741363"/>
            <a:ext cx="4933950" cy="370046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62" name="Rectangle 2"/>
          <p:cNvSpPr txBox="1">
            <a:spLocks noGrp="1" noChangeArrowheads="1"/>
          </p:cNvSpPr>
          <p:nvPr>
            <p:ph type="body"/>
          </p:nvPr>
        </p:nvSpPr>
        <p:spPr bwMode="auto">
          <a:xfrm>
            <a:off x="679450" y="4689475"/>
            <a:ext cx="5430838" cy="44370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th-TH" altLang="en-US"/>
          </a:p>
        </p:txBody>
      </p:sp>
    </p:spTree>
    <p:extLst>
      <p:ext uri="{BB962C8B-B14F-4D97-AF65-F5344CB8AC3E}">
        <p14:creationId xmlns:p14="http://schemas.microsoft.com/office/powerpoint/2010/main" val="2334299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2"/>
          <p:cNvSpPr>
            <a:spLocks noGrp="1" noChangeArrowheads="1"/>
          </p:cNvSpPr>
          <p:nvPr>
            <p:ph type="sldNum"/>
          </p:nvPr>
        </p:nvSpPr>
        <p:spPr>
          <a:ln/>
        </p:spPr>
        <p:txBody>
          <a:bodyPr/>
          <a:lstStyle/>
          <a:p>
            <a:fld id="{7CAC5B28-6EBE-4F2E-BA69-C20B1F686E02}" type="slidenum">
              <a:rPr lang="en-US" altLang="en-US"/>
              <a:pPr/>
              <a:t>67</a:t>
            </a:fld>
            <a:endParaRPr lang="en-US" altLang="en-US"/>
          </a:p>
        </p:txBody>
      </p:sp>
      <p:sp>
        <p:nvSpPr>
          <p:cNvPr id="16385" name="Text Box 1"/>
          <p:cNvSpPr txBox="1">
            <a:spLocks noChangeArrowheads="1"/>
          </p:cNvSpPr>
          <p:nvPr/>
        </p:nvSpPr>
        <p:spPr bwMode="auto">
          <a:xfrm>
            <a:off x="931863" y="741363"/>
            <a:ext cx="4929187" cy="36957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86" name="Rectangle 2"/>
          <p:cNvSpPr txBox="1">
            <a:spLocks noGrp="1" noChangeArrowheads="1"/>
          </p:cNvSpPr>
          <p:nvPr>
            <p:ph type="body"/>
          </p:nvPr>
        </p:nvSpPr>
        <p:spPr bwMode="auto">
          <a:xfrm>
            <a:off x="679450" y="4689475"/>
            <a:ext cx="5430838" cy="44370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th-TH" altLang="en-US"/>
          </a:p>
        </p:txBody>
      </p:sp>
    </p:spTree>
    <p:extLst>
      <p:ext uri="{BB962C8B-B14F-4D97-AF65-F5344CB8AC3E}">
        <p14:creationId xmlns:p14="http://schemas.microsoft.com/office/powerpoint/2010/main" val="127455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2"/>
          <p:cNvSpPr>
            <a:spLocks noGrp="1" noChangeArrowheads="1"/>
          </p:cNvSpPr>
          <p:nvPr>
            <p:ph type="sldNum"/>
          </p:nvPr>
        </p:nvSpPr>
        <p:spPr>
          <a:ln/>
        </p:spPr>
        <p:txBody>
          <a:bodyPr/>
          <a:lstStyle/>
          <a:p>
            <a:fld id="{7F048BE0-136E-42D9-9DEE-50C57022370D}" type="slidenum">
              <a:rPr lang="en-US" altLang="en-US"/>
              <a:pPr/>
              <a:t>68</a:t>
            </a:fld>
            <a:endParaRPr lang="en-US" altLang="en-US"/>
          </a:p>
        </p:txBody>
      </p:sp>
      <p:sp>
        <p:nvSpPr>
          <p:cNvPr id="17409" name="Text Box 1"/>
          <p:cNvSpPr txBox="1">
            <a:spLocks noChangeArrowheads="1"/>
          </p:cNvSpPr>
          <p:nvPr/>
        </p:nvSpPr>
        <p:spPr bwMode="auto">
          <a:xfrm>
            <a:off x="931863" y="741363"/>
            <a:ext cx="4929187" cy="36957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10" name="Rectangle 2"/>
          <p:cNvSpPr txBox="1">
            <a:spLocks noGrp="1" noChangeArrowheads="1"/>
          </p:cNvSpPr>
          <p:nvPr>
            <p:ph type="body"/>
          </p:nvPr>
        </p:nvSpPr>
        <p:spPr bwMode="auto">
          <a:xfrm>
            <a:off x="679450" y="4689475"/>
            <a:ext cx="5430838" cy="44370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th-TH" altLang="en-US"/>
          </a:p>
        </p:txBody>
      </p:sp>
    </p:spTree>
    <p:extLst>
      <p:ext uri="{BB962C8B-B14F-4D97-AF65-F5344CB8AC3E}">
        <p14:creationId xmlns:p14="http://schemas.microsoft.com/office/powerpoint/2010/main" val="21983914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1">
    <p:spTree>
      <p:nvGrpSpPr>
        <p:cNvPr id="1" name=""/>
        <p:cNvGrpSpPr/>
        <p:nvPr/>
      </p:nvGrpSpPr>
      <p:grpSpPr>
        <a:xfrm>
          <a:off x="0" y="0"/>
          <a:ext cx="0" cy="0"/>
          <a:chOff x="0" y="0"/>
          <a:chExt cx="0" cy="0"/>
        </a:xfrm>
      </p:grpSpPr>
      <p:sp>
        <p:nvSpPr>
          <p:cNvPr id="7" name="Rechteck 6"/>
          <p:cNvSpPr/>
          <p:nvPr userDrawn="1"/>
        </p:nvSpPr>
        <p:spPr>
          <a:xfrm>
            <a:off x="0" y="0"/>
            <a:ext cx="9697915" cy="5533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217985" y="1465265"/>
            <a:ext cx="5776546" cy="2387600"/>
          </a:xfrm>
        </p:spPr>
        <p:txBody>
          <a:bodyPr anchor="t">
            <a:noAutofit/>
          </a:bodyPr>
          <a:lstStyle>
            <a:lvl1pPr algn="l">
              <a:lnSpc>
                <a:spcPct val="100000"/>
              </a:lnSpc>
              <a:defRPr sz="5400">
                <a:solidFill>
                  <a:schemeClr val="bg1"/>
                </a:solidFill>
                <a:latin typeface="Cordia New" panose="020B0304020202020204" pitchFamily="34" charset="-34"/>
                <a:cs typeface="Cordia New" panose="020B0304020202020204" pitchFamily="34" charset="-34"/>
              </a:defRPr>
            </a:lvl1pPr>
          </a:lstStyle>
          <a:p>
            <a:r>
              <a:rPr lang="de-DE" dirty="0"/>
              <a:t>Titelmasterformat durch Klicken bearbeiten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3496" y="4378569"/>
            <a:ext cx="698325" cy="790489"/>
          </a:xfrm>
          <a:prstGeom prst="rect">
            <a:avLst/>
          </a:prstGeom>
        </p:spPr>
      </p:pic>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07843" y="3771900"/>
            <a:ext cx="380438" cy="430648"/>
          </a:xfrm>
          <a:prstGeom prst="rect">
            <a:avLst/>
          </a:prstGeom>
        </p:spPr>
      </p:pic>
      <p:sp>
        <p:nvSpPr>
          <p:cNvPr id="17" name="Datumsplatzhalter 3"/>
          <p:cNvSpPr>
            <a:spLocks noGrp="1"/>
          </p:cNvSpPr>
          <p:nvPr>
            <p:ph type="dt" sz="half" idx="2"/>
          </p:nvPr>
        </p:nvSpPr>
        <p:spPr>
          <a:xfrm>
            <a:off x="4852553" y="6185259"/>
            <a:ext cx="1204277" cy="365125"/>
          </a:xfrm>
          <a:prstGeom prst="rect">
            <a:avLst/>
          </a:prstGeom>
        </p:spPr>
        <p:txBody>
          <a:bodyPr vert="horz" lIns="91440" tIns="45720" rIns="91440" bIns="45720" rtlCol="0" anchor="ctr"/>
          <a:lstStyle>
            <a:lvl1pPr algn="r">
              <a:defRPr sz="1400">
                <a:solidFill>
                  <a:schemeClr val="tx1">
                    <a:tint val="75000"/>
                  </a:schemeClr>
                </a:solidFill>
              </a:defRPr>
            </a:lvl1pPr>
          </a:lstStyle>
          <a:p>
            <a:r>
              <a:rPr lang="en-US"/>
              <a:t>18-Dec-19</a:t>
            </a:r>
            <a:endParaRPr lang="de-DE" dirty="0"/>
          </a:p>
        </p:txBody>
      </p:sp>
      <p:sp>
        <p:nvSpPr>
          <p:cNvPr id="18" name="Fußzeilenplatzhalter 4"/>
          <p:cNvSpPr>
            <a:spLocks noGrp="1"/>
          </p:cNvSpPr>
          <p:nvPr>
            <p:ph type="ftr" sz="quarter" idx="3"/>
          </p:nvPr>
        </p:nvSpPr>
        <p:spPr>
          <a:xfrm>
            <a:off x="714289" y="6185259"/>
            <a:ext cx="41148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r>
              <a:rPr lang="de-DE"/>
              <a:t>YottaDB Foundation</a:t>
            </a:r>
            <a:endParaRPr lang="de-DE" dirty="0"/>
          </a:p>
        </p:txBody>
      </p:sp>
      <p:pic>
        <p:nvPicPr>
          <p:cNvPr id="11" name="Grafik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5326" y="5891802"/>
            <a:ext cx="1498857" cy="610363"/>
          </a:xfrm>
          <a:prstGeom prst="rect">
            <a:avLst/>
          </a:prstGeom>
        </p:spPr>
      </p:pic>
      <p:pic>
        <p:nvPicPr>
          <p:cNvPr id="3" name="Grafik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6160" y="1024926"/>
            <a:ext cx="1796244" cy="1954449"/>
          </a:xfrm>
          <a:prstGeom prst="rect">
            <a:avLst/>
          </a:prstGeom>
        </p:spPr>
      </p:pic>
    </p:spTree>
    <p:extLst>
      <p:ext uri="{BB962C8B-B14F-4D97-AF65-F5344CB8AC3E}">
        <p14:creationId xmlns:p14="http://schemas.microsoft.com/office/powerpoint/2010/main" val="393155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Content 2">
    <p:spTree>
      <p:nvGrpSpPr>
        <p:cNvPr id="1" name=""/>
        <p:cNvGrpSpPr/>
        <p:nvPr/>
      </p:nvGrpSpPr>
      <p:grpSpPr>
        <a:xfrm>
          <a:off x="0" y="0"/>
          <a:ext cx="0" cy="0"/>
          <a:chOff x="0" y="0"/>
          <a:chExt cx="0" cy="0"/>
        </a:xfrm>
      </p:grpSpPr>
      <p:sp>
        <p:nvSpPr>
          <p:cNvPr id="2" name="Titel 1"/>
          <p:cNvSpPr>
            <a:spLocks noGrp="1"/>
          </p:cNvSpPr>
          <p:nvPr>
            <p:ph type="title"/>
          </p:nvPr>
        </p:nvSpPr>
        <p:spPr>
          <a:xfrm>
            <a:off x="1766455" y="758761"/>
            <a:ext cx="7926185" cy="652187"/>
          </a:xfrm>
        </p:spPr>
        <p:txBody>
          <a:bodyPr anchor="ctr">
            <a:noAutofit/>
          </a:bodyPr>
          <a:lstStyle>
            <a:lvl1pPr>
              <a:defRPr sz="4200"/>
            </a:lvl1pPr>
          </a:lstStyle>
          <a:p>
            <a:r>
              <a:rPr lang="de-DE" dirty="0"/>
              <a:t>Titelmasterformat durch Klicken bearbeiten</a:t>
            </a:r>
          </a:p>
        </p:txBody>
      </p:sp>
      <p:sp>
        <p:nvSpPr>
          <p:cNvPr id="4" name="Datumsplatzhalter 3"/>
          <p:cNvSpPr>
            <a:spLocks noGrp="1"/>
          </p:cNvSpPr>
          <p:nvPr>
            <p:ph type="dt" sz="half" idx="10"/>
          </p:nvPr>
        </p:nvSpPr>
        <p:spPr/>
        <p:txBody>
          <a:bodyPr/>
          <a:lstStyle>
            <a:lvl1pPr>
              <a:defRPr sz="1400"/>
            </a:lvl1pPr>
          </a:lstStyle>
          <a:p>
            <a:r>
              <a:rPr lang="en-US"/>
              <a:t>18-Dec-19</a:t>
            </a:r>
            <a:endParaRPr lang="de-DE"/>
          </a:p>
        </p:txBody>
      </p:sp>
      <p:sp>
        <p:nvSpPr>
          <p:cNvPr id="5" name="Fußzeilenplatzhalter 4"/>
          <p:cNvSpPr>
            <a:spLocks noGrp="1"/>
          </p:cNvSpPr>
          <p:nvPr>
            <p:ph type="ftr" sz="quarter" idx="11"/>
          </p:nvPr>
        </p:nvSpPr>
        <p:spPr/>
        <p:txBody>
          <a:bodyPr/>
          <a:lstStyle>
            <a:lvl1pPr>
              <a:defRPr sz="1400"/>
            </a:lvl1pPr>
          </a:lstStyle>
          <a:p>
            <a:r>
              <a:rPr lang="de-DE"/>
              <a:t>YottaDB Foundation</a:t>
            </a:r>
          </a:p>
        </p:txBody>
      </p:sp>
      <p:sp>
        <p:nvSpPr>
          <p:cNvPr id="6" name="Foliennummernplatzhalter 5"/>
          <p:cNvSpPr>
            <a:spLocks noGrp="1"/>
          </p:cNvSpPr>
          <p:nvPr>
            <p:ph type="sldNum" sz="quarter" idx="12"/>
          </p:nvPr>
        </p:nvSpPr>
        <p:spPr/>
        <p:txBody>
          <a:bodyPr/>
          <a:lstStyle>
            <a:lvl1pPr>
              <a:defRPr sz="1400"/>
            </a:lvl1pPr>
          </a:lstStyle>
          <a:p>
            <a:fld id="{5C3B061B-9F90-499E-9525-91E51689BDCC}" type="slidenum">
              <a:rPr lang="de-DE" smtClean="0"/>
              <a:pPr/>
              <a:t>‹#›</a:t>
            </a:fld>
            <a:endParaRPr lang="de-DE" dirty="0"/>
          </a:p>
        </p:txBody>
      </p:sp>
      <p:cxnSp>
        <p:nvCxnSpPr>
          <p:cNvPr id="10" name="Gerader Verbinder 9"/>
          <p:cNvCxnSpPr/>
          <p:nvPr userDrawn="1"/>
        </p:nvCxnSpPr>
        <p:spPr>
          <a:xfrm>
            <a:off x="337040" y="6307285"/>
            <a:ext cx="11528053"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platzhalter 2"/>
          <p:cNvSpPr>
            <a:spLocks noGrp="1"/>
          </p:cNvSpPr>
          <p:nvPr>
            <p:ph type="body" idx="13"/>
          </p:nvPr>
        </p:nvSpPr>
        <p:spPr>
          <a:xfrm>
            <a:off x="1766455" y="1410948"/>
            <a:ext cx="7926186" cy="613930"/>
          </a:xfrm>
        </p:spPr>
        <p:txBody>
          <a:bodyPr anchor="ctr">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pic>
        <p:nvPicPr>
          <p:cNvPr id="12" name="Grafik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918800" y="252000"/>
            <a:ext cx="1025493" cy="417600"/>
          </a:xfrm>
          <a:prstGeom prst="rect">
            <a:avLst/>
          </a:prstGeom>
        </p:spPr>
      </p:pic>
      <p:sp>
        <p:nvSpPr>
          <p:cNvPr id="14" name="Inhaltsplatzhalter 2"/>
          <p:cNvSpPr>
            <a:spLocks noGrp="1"/>
          </p:cNvSpPr>
          <p:nvPr>
            <p:ph idx="14"/>
          </p:nvPr>
        </p:nvSpPr>
        <p:spPr>
          <a:xfrm>
            <a:off x="1786775" y="2729641"/>
            <a:ext cx="7905866" cy="2871059"/>
          </a:xfrm>
        </p:spPr>
        <p:txBody>
          <a:bodyPr>
            <a:noAutofit/>
          </a:bodyPr>
          <a:lstStyle>
            <a:lvl1pPr marL="0" indent="0" algn="l">
              <a:lnSpc>
                <a:spcPct val="100000"/>
              </a:lnSpc>
              <a:spcBef>
                <a:spcPts val="0"/>
              </a:spcBef>
              <a:spcAft>
                <a:spcPts val="400"/>
              </a:spcAft>
              <a:buFontTx/>
              <a:buNone/>
              <a:defRPr sz="2400"/>
            </a:lvl1pPr>
            <a:lvl2pPr marL="457200" indent="0">
              <a:spcAft>
                <a:spcPts val="1200"/>
              </a:spcAft>
              <a:buFontTx/>
              <a:buNone/>
              <a:defRPr/>
            </a:lvl2pPr>
            <a:lvl3pPr marL="914400" indent="0">
              <a:spcAft>
                <a:spcPts val="1200"/>
              </a:spcAft>
              <a:buFontTx/>
              <a:buNone/>
              <a:defRPr/>
            </a:lvl3pPr>
            <a:lvl4pPr marL="1371600" indent="0">
              <a:spcAft>
                <a:spcPts val="1200"/>
              </a:spcAft>
              <a:buFontTx/>
              <a:buNone/>
              <a:defRPr/>
            </a:lvl4pPr>
            <a:lvl5pPr marL="1828800" indent="0">
              <a:spcAft>
                <a:spcPts val="1200"/>
              </a:spcAft>
              <a:buFontTx/>
              <a:buNone/>
              <a:defRPr/>
            </a:lvl5pPr>
          </a:lstStyle>
          <a:p>
            <a:pPr lvl="0"/>
            <a:r>
              <a:rPr lang="de-DE" dirty="0"/>
              <a:t>Textmasterformat bearbeiten</a:t>
            </a:r>
          </a:p>
        </p:txBody>
      </p:sp>
      <p:pic>
        <p:nvPicPr>
          <p:cNvPr id="3" name="Grafik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2400" y="759600"/>
            <a:ext cx="575629" cy="651600"/>
          </a:xfrm>
          <a:prstGeom prst="rect">
            <a:avLst/>
          </a:prstGeom>
        </p:spPr>
      </p:pic>
    </p:spTree>
    <p:extLst>
      <p:ext uri="{BB962C8B-B14F-4D97-AF65-F5344CB8AC3E}">
        <p14:creationId xmlns:p14="http://schemas.microsoft.com/office/powerpoint/2010/main" val="37072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sz="1400"/>
            </a:lvl1pPr>
          </a:lstStyle>
          <a:p>
            <a:r>
              <a:rPr lang="en-US"/>
              <a:t>18-Dec-19</a:t>
            </a:r>
            <a:endParaRPr lang="de-DE"/>
          </a:p>
        </p:txBody>
      </p:sp>
      <p:sp>
        <p:nvSpPr>
          <p:cNvPr id="5" name="Fußzeilenplatzhalter 4"/>
          <p:cNvSpPr>
            <a:spLocks noGrp="1"/>
          </p:cNvSpPr>
          <p:nvPr>
            <p:ph type="ftr" sz="quarter" idx="11"/>
          </p:nvPr>
        </p:nvSpPr>
        <p:spPr/>
        <p:txBody>
          <a:bodyPr/>
          <a:lstStyle>
            <a:lvl1pPr>
              <a:defRPr sz="1400"/>
            </a:lvl1pPr>
          </a:lstStyle>
          <a:p>
            <a:r>
              <a:rPr lang="de-DE"/>
              <a:t>YottaDB Foundation</a:t>
            </a:r>
          </a:p>
        </p:txBody>
      </p:sp>
      <p:sp>
        <p:nvSpPr>
          <p:cNvPr id="6" name="Foliennummernplatzhalter 5"/>
          <p:cNvSpPr>
            <a:spLocks noGrp="1"/>
          </p:cNvSpPr>
          <p:nvPr>
            <p:ph type="sldNum" sz="quarter" idx="12"/>
          </p:nvPr>
        </p:nvSpPr>
        <p:spPr/>
        <p:txBody>
          <a:bodyPr/>
          <a:lstStyle>
            <a:lvl1pPr>
              <a:defRPr sz="1400"/>
            </a:lvl1pPr>
          </a:lstStyle>
          <a:p>
            <a:fld id="{5C3B061B-9F90-499E-9525-91E51689BDCC}" type="slidenum">
              <a:rPr lang="de-DE" smtClean="0"/>
              <a:pPr/>
              <a:t>‹#›</a:t>
            </a:fld>
            <a:endParaRPr lang="de-DE" dirty="0"/>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537" y="758761"/>
            <a:ext cx="576147" cy="652186"/>
          </a:xfrm>
          <a:prstGeom prst="rect">
            <a:avLst/>
          </a:prstGeom>
        </p:spPr>
      </p:pic>
      <p:cxnSp>
        <p:nvCxnSpPr>
          <p:cNvPr id="10" name="Gerader Verbinder 9"/>
          <p:cNvCxnSpPr/>
          <p:nvPr userDrawn="1"/>
        </p:nvCxnSpPr>
        <p:spPr>
          <a:xfrm>
            <a:off x="337040" y="6307285"/>
            <a:ext cx="11528053"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Grafik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918800" y="252000"/>
            <a:ext cx="1025493" cy="417600"/>
          </a:xfrm>
          <a:prstGeom prst="rect">
            <a:avLst/>
          </a:prstGeom>
        </p:spPr>
      </p:pic>
      <p:sp>
        <p:nvSpPr>
          <p:cNvPr id="14" name="Inhaltsplatzhalter 2"/>
          <p:cNvSpPr>
            <a:spLocks noGrp="1"/>
          </p:cNvSpPr>
          <p:nvPr>
            <p:ph idx="1" hasCustomPrompt="1"/>
          </p:nvPr>
        </p:nvSpPr>
        <p:spPr>
          <a:xfrm>
            <a:off x="6106160" y="2729641"/>
            <a:ext cx="3586480" cy="2871059"/>
          </a:xfrm>
        </p:spPr>
        <p:txBody>
          <a:bodyPr>
            <a:noAutofit/>
          </a:bodyPr>
          <a:lstStyle>
            <a:lvl1pPr marL="363538" indent="-363538">
              <a:lnSpc>
                <a:spcPct val="100000"/>
              </a:lnSpc>
              <a:spcBef>
                <a:spcPts val="0"/>
              </a:spcBef>
              <a:spcAft>
                <a:spcPts val="400"/>
              </a:spcAft>
              <a:buFont typeface="Symbol" panose="05050102010706020507" pitchFamily="18" charset="2"/>
              <a:buChar char="-"/>
              <a:defRPr sz="2400"/>
            </a:lvl1pPr>
            <a:lvl2pPr marL="811213" indent="-354013">
              <a:lnSpc>
                <a:spcPct val="100000"/>
              </a:lnSpc>
              <a:spcBef>
                <a:spcPts val="0"/>
              </a:spcBef>
              <a:spcAft>
                <a:spcPts val="400"/>
              </a:spcAft>
              <a:buFont typeface="Symbol" panose="05050102010706020507" pitchFamily="18" charset="2"/>
              <a:buChar char="-"/>
              <a:defRPr sz="2000"/>
            </a:lvl2pPr>
            <a:lvl3pPr marL="1257300" indent="-342900">
              <a:lnSpc>
                <a:spcPct val="100000"/>
              </a:lnSpc>
              <a:spcAft>
                <a:spcPts val="1000"/>
              </a:spcAft>
              <a:buFont typeface="Symbol" panose="05050102010706020507" pitchFamily="18" charset="2"/>
              <a:buChar char="-"/>
              <a:defRPr sz="1400"/>
            </a:lvl3pPr>
            <a:lvl4pPr marL="1703388" indent="-331788">
              <a:lnSpc>
                <a:spcPct val="150000"/>
              </a:lnSpc>
              <a:spcAft>
                <a:spcPts val="1200"/>
              </a:spcAft>
              <a:buFont typeface="Symbol" panose="05050102010706020507" pitchFamily="18" charset="2"/>
              <a:buChar char="-"/>
              <a:defRPr/>
            </a:lvl4pPr>
            <a:lvl5pPr marL="2151063" indent="-322263">
              <a:lnSpc>
                <a:spcPct val="150000"/>
              </a:lnSpc>
              <a:spcAft>
                <a:spcPts val="1200"/>
              </a:spcAft>
              <a:buFont typeface="Symbol" panose="05050102010706020507" pitchFamily="18" charset="2"/>
              <a:buChar char="-"/>
              <a:defRPr/>
            </a:lvl5pPr>
          </a:lstStyle>
          <a:p>
            <a:pPr lvl="0"/>
            <a:r>
              <a:rPr lang="de-DE" dirty="0"/>
              <a:t>Textmasterformat bearbeiten</a:t>
            </a:r>
          </a:p>
          <a:p>
            <a:pPr lvl="1"/>
            <a:r>
              <a:rPr lang="de-DE" dirty="0"/>
              <a:t>Zweite Ebene</a:t>
            </a:r>
          </a:p>
        </p:txBody>
      </p:sp>
      <p:sp>
        <p:nvSpPr>
          <p:cNvPr id="16" name="Inhaltsplatzhalter 2"/>
          <p:cNvSpPr>
            <a:spLocks noGrp="1"/>
          </p:cNvSpPr>
          <p:nvPr>
            <p:ph idx="14"/>
          </p:nvPr>
        </p:nvSpPr>
        <p:spPr>
          <a:xfrm>
            <a:off x="1786775" y="2729641"/>
            <a:ext cx="3973945" cy="2871059"/>
          </a:xfrm>
        </p:spPr>
        <p:txBody>
          <a:bodyPr>
            <a:noAutofit/>
          </a:bodyPr>
          <a:lstStyle>
            <a:lvl1pPr marL="0" indent="0" algn="l">
              <a:lnSpc>
                <a:spcPct val="100000"/>
              </a:lnSpc>
              <a:spcBef>
                <a:spcPts val="0"/>
              </a:spcBef>
              <a:spcAft>
                <a:spcPts val="400"/>
              </a:spcAft>
              <a:buFontTx/>
              <a:buNone/>
              <a:defRPr sz="2400"/>
            </a:lvl1pPr>
            <a:lvl2pPr marL="457200" indent="0">
              <a:spcAft>
                <a:spcPts val="1200"/>
              </a:spcAft>
              <a:buFontTx/>
              <a:buNone/>
              <a:defRPr/>
            </a:lvl2pPr>
            <a:lvl3pPr marL="914400" indent="0">
              <a:spcAft>
                <a:spcPts val="1200"/>
              </a:spcAft>
              <a:buFontTx/>
              <a:buNone/>
              <a:defRPr/>
            </a:lvl3pPr>
            <a:lvl4pPr marL="1371600" indent="0">
              <a:spcAft>
                <a:spcPts val="1200"/>
              </a:spcAft>
              <a:buFontTx/>
              <a:buNone/>
              <a:defRPr/>
            </a:lvl4pPr>
            <a:lvl5pPr marL="1828800" indent="0">
              <a:spcAft>
                <a:spcPts val="1200"/>
              </a:spcAft>
              <a:buFontTx/>
              <a:buNone/>
              <a:defRPr/>
            </a:lvl5pPr>
          </a:lstStyle>
          <a:p>
            <a:pPr lvl="0"/>
            <a:r>
              <a:rPr lang="de-DE" dirty="0"/>
              <a:t>Textmasterformat bearbeiten</a:t>
            </a:r>
          </a:p>
        </p:txBody>
      </p:sp>
      <p:sp>
        <p:nvSpPr>
          <p:cNvPr id="12" name="Titel 1"/>
          <p:cNvSpPr>
            <a:spLocks noGrp="1"/>
          </p:cNvSpPr>
          <p:nvPr>
            <p:ph type="title"/>
          </p:nvPr>
        </p:nvSpPr>
        <p:spPr>
          <a:xfrm>
            <a:off x="1766455" y="758761"/>
            <a:ext cx="7926185" cy="652187"/>
          </a:xfrm>
        </p:spPr>
        <p:txBody>
          <a:bodyPr anchor="ctr">
            <a:noAutofit/>
          </a:bodyPr>
          <a:lstStyle>
            <a:lvl1pPr>
              <a:defRPr sz="4200"/>
            </a:lvl1pPr>
          </a:lstStyle>
          <a:p>
            <a:r>
              <a:rPr lang="de-DE" dirty="0"/>
              <a:t>Titelmasterformat durch Klicken bearbeiten</a:t>
            </a:r>
          </a:p>
        </p:txBody>
      </p:sp>
      <p:sp>
        <p:nvSpPr>
          <p:cNvPr id="13" name="Textplatzhalter 2"/>
          <p:cNvSpPr>
            <a:spLocks noGrp="1"/>
          </p:cNvSpPr>
          <p:nvPr>
            <p:ph type="body" idx="13"/>
          </p:nvPr>
        </p:nvSpPr>
        <p:spPr>
          <a:xfrm>
            <a:off x="1766455" y="1410948"/>
            <a:ext cx="7926186" cy="613930"/>
          </a:xfrm>
        </p:spPr>
        <p:txBody>
          <a:bodyPr anchor="ctr">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Tree>
    <p:extLst>
      <p:ext uri="{BB962C8B-B14F-4D97-AF65-F5344CB8AC3E}">
        <p14:creationId xmlns:p14="http://schemas.microsoft.com/office/powerpoint/2010/main" val="55473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hart">
    <p:spTree>
      <p:nvGrpSpPr>
        <p:cNvPr id="1" name=""/>
        <p:cNvGrpSpPr/>
        <p:nvPr/>
      </p:nvGrpSpPr>
      <p:grpSpPr>
        <a:xfrm>
          <a:off x="0" y="0"/>
          <a:ext cx="0" cy="0"/>
          <a:chOff x="0" y="0"/>
          <a:chExt cx="0" cy="0"/>
        </a:xfrm>
      </p:grpSpPr>
      <p:sp>
        <p:nvSpPr>
          <p:cNvPr id="3" name="Rechteck 2"/>
          <p:cNvSpPr/>
          <p:nvPr userDrawn="1"/>
        </p:nvSpPr>
        <p:spPr>
          <a:xfrm>
            <a:off x="1" y="0"/>
            <a:ext cx="9702800" cy="5902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1381988" y="562554"/>
            <a:ext cx="7599452" cy="1325563"/>
          </a:xfrm>
        </p:spPr>
        <p:txBody>
          <a:bodyPr anchor="t">
            <a:noAutofit/>
          </a:bodyPr>
          <a:lstStyle>
            <a:lvl1pPr>
              <a:defRPr sz="4200">
                <a:solidFill>
                  <a:schemeClr val="bg1"/>
                </a:solidFill>
              </a:defRPr>
            </a:lvl1pPr>
          </a:lstStyle>
          <a:p>
            <a:r>
              <a:rPr lang="de-DE" dirty="0"/>
              <a:t>Titelmasterformat durch Klicken bearbeiten</a:t>
            </a:r>
          </a:p>
        </p:txBody>
      </p:sp>
      <p:sp>
        <p:nvSpPr>
          <p:cNvPr id="4" name="Datumsplatzhalter 3"/>
          <p:cNvSpPr>
            <a:spLocks noGrp="1"/>
          </p:cNvSpPr>
          <p:nvPr>
            <p:ph type="dt" sz="half" idx="10"/>
          </p:nvPr>
        </p:nvSpPr>
        <p:spPr/>
        <p:txBody>
          <a:bodyPr/>
          <a:lstStyle>
            <a:lvl1pPr>
              <a:defRPr sz="1400"/>
            </a:lvl1pPr>
          </a:lstStyle>
          <a:p>
            <a:r>
              <a:rPr lang="en-US"/>
              <a:t>18-Dec-19</a:t>
            </a:r>
            <a:endParaRPr lang="de-DE"/>
          </a:p>
        </p:txBody>
      </p:sp>
      <p:sp>
        <p:nvSpPr>
          <p:cNvPr id="5" name="Fußzeilenplatzhalter 4"/>
          <p:cNvSpPr>
            <a:spLocks noGrp="1"/>
          </p:cNvSpPr>
          <p:nvPr>
            <p:ph type="ftr" sz="quarter" idx="11"/>
          </p:nvPr>
        </p:nvSpPr>
        <p:spPr/>
        <p:txBody>
          <a:bodyPr/>
          <a:lstStyle>
            <a:lvl1pPr>
              <a:defRPr sz="1400"/>
            </a:lvl1pPr>
          </a:lstStyle>
          <a:p>
            <a:r>
              <a:rPr lang="de-DE"/>
              <a:t>YottaDB Foundation</a:t>
            </a:r>
          </a:p>
        </p:txBody>
      </p:sp>
      <p:sp>
        <p:nvSpPr>
          <p:cNvPr id="6" name="Foliennummernplatzhalter 5"/>
          <p:cNvSpPr>
            <a:spLocks noGrp="1"/>
          </p:cNvSpPr>
          <p:nvPr>
            <p:ph type="sldNum" sz="quarter" idx="12"/>
          </p:nvPr>
        </p:nvSpPr>
        <p:spPr/>
        <p:txBody>
          <a:bodyPr/>
          <a:lstStyle>
            <a:lvl1pPr>
              <a:defRPr sz="1400"/>
            </a:lvl1pPr>
          </a:lstStyle>
          <a:p>
            <a:fld id="{5C3B061B-9F90-499E-9525-91E51689BDCC}" type="slidenum">
              <a:rPr lang="de-DE" smtClean="0"/>
              <a:pPr/>
              <a:t>‹#›</a:t>
            </a:fld>
            <a:endParaRPr lang="de-DE" dirty="0"/>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6070" y="561332"/>
            <a:ext cx="576147" cy="652186"/>
          </a:xfrm>
          <a:prstGeom prst="rect">
            <a:avLst/>
          </a:prstGeom>
        </p:spPr>
      </p:pic>
      <p:cxnSp>
        <p:nvCxnSpPr>
          <p:cNvPr id="10" name="Gerader Verbinder 9"/>
          <p:cNvCxnSpPr/>
          <p:nvPr userDrawn="1"/>
        </p:nvCxnSpPr>
        <p:spPr>
          <a:xfrm>
            <a:off x="337040" y="6307285"/>
            <a:ext cx="11528053"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Diagrammplatzhalter 10"/>
          <p:cNvSpPr>
            <a:spLocks noGrp="1"/>
          </p:cNvSpPr>
          <p:nvPr>
            <p:ph type="chart" sz="quarter" idx="13"/>
          </p:nvPr>
        </p:nvSpPr>
        <p:spPr>
          <a:xfrm>
            <a:off x="1382713" y="2327275"/>
            <a:ext cx="7598727" cy="3575050"/>
          </a:xfrm>
        </p:spPr>
        <p:txBody>
          <a:bodyPr>
            <a:noAutofit/>
          </a:bodyPr>
          <a:lstStyle>
            <a:lvl1pPr>
              <a:spcBef>
                <a:spcPts val="0"/>
              </a:spcBef>
              <a:spcAft>
                <a:spcPts val="400"/>
              </a:spcAft>
              <a:defRPr/>
            </a:lvl1pPr>
          </a:lstStyle>
          <a:p>
            <a:endParaRPr lang="de-DE"/>
          </a:p>
        </p:txBody>
      </p:sp>
      <p:sp>
        <p:nvSpPr>
          <p:cNvPr id="13" name="Textplatzhalter 12"/>
          <p:cNvSpPr>
            <a:spLocks noGrp="1"/>
          </p:cNvSpPr>
          <p:nvPr>
            <p:ph type="body" sz="quarter" idx="14"/>
          </p:nvPr>
        </p:nvSpPr>
        <p:spPr>
          <a:xfrm>
            <a:off x="10068560" y="1524580"/>
            <a:ext cx="1786890" cy="4377745"/>
          </a:xfrm>
        </p:spPr>
        <p:txBody>
          <a:bodyPr anchor="b">
            <a:noAutofit/>
          </a:bodyPr>
          <a:lstStyle>
            <a:lvl1pPr marL="0" indent="0" algn="l">
              <a:lnSpc>
                <a:spcPct val="150000"/>
              </a:lnSpc>
              <a:buFontTx/>
              <a:buNone/>
              <a:defRPr sz="1000" i="1"/>
            </a:lvl1pPr>
            <a:lvl2pPr marL="457200" indent="0" algn="l">
              <a:lnSpc>
                <a:spcPct val="150000"/>
              </a:lnSpc>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de-DE" dirty="0"/>
              <a:t>Textmasterformat bearbeiten</a:t>
            </a:r>
          </a:p>
        </p:txBody>
      </p:sp>
      <p:pic>
        <p:nvPicPr>
          <p:cNvPr id="12" name="Grafik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918800" y="252000"/>
            <a:ext cx="1025493" cy="417600"/>
          </a:xfrm>
          <a:prstGeom prst="rect">
            <a:avLst/>
          </a:prstGeom>
        </p:spPr>
      </p:pic>
    </p:spTree>
    <p:extLst>
      <p:ext uri="{BB962C8B-B14F-4D97-AF65-F5344CB8AC3E}">
        <p14:creationId xmlns:p14="http://schemas.microsoft.com/office/powerpoint/2010/main" val="2711765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62456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51" y="1"/>
            <a:ext cx="9620249" cy="714375"/>
          </a:xfrm>
        </p:spPr>
        <p:txBody>
          <a:bodyPr/>
          <a:lstStyle/>
          <a:p>
            <a:r>
              <a:rPr lang="en-US"/>
              <a:t>Click to edit Master title style</a:t>
            </a:r>
          </a:p>
        </p:txBody>
      </p:sp>
    </p:spTree>
    <p:extLst>
      <p:ext uri="{BB962C8B-B14F-4D97-AF65-F5344CB8AC3E}">
        <p14:creationId xmlns:p14="http://schemas.microsoft.com/office/powerpoint/2010/main" val="900215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1852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71751" y="0"/>
            <a:ext cx="9607549" cy="704850"/>
          </a:xfrm>
        </p:spPr>
        <p:txBody>
          <a:bodyPr/>
          <a:lstStyle/>
          <a:p>
            <a:r>
              <a:rPr lang="en-US"/>
              <a:t>Click to edit Master title style</a:t>
            </a:r>
          </a:p>
        </p:txBody>
      </p:sp>
      <p:sp>
        <p:nvSpPr>
          <p:cNvPr id="3" name="Table Placeholder 2"/>
          <p:cNvSpPr>
            <a:spLocks noGrp="1"/>
          </p:cNvSpPr>
          <p:nvPr>
            <p:ph type="tbl" idx="1"/>
          </p:nvPr>
        </p:nvSpPr>
        <p:spPr>
          <a:xfrm>
            <a:off x="609601" y="857250"/>
            <a:ext cx="10960100" cy="5259388"/>
          </a:xfrm>
        </p:spPr>
        <p:txBody>
          <a:bodyPr/>
          <a:lstStyle/>
          <a:p>
            <a:endParaRPr lang="en-US"/>
          </a:p>
        </p:txBody>
      </p:sp>
    </p:spTree>
    <p:extLst>
      <p:ext uri="{BB962C8B-B14F-4D97-AF65-F5344CB8AC3E}">
        <p14:creationId xmlns:p14="http://schemas.microsoft.com/office/powerpoint/2010/main" val="75078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2">
    <p:spTree>
      <p:nvGrpSpPr>
        <p:cNvPr id="1" name=""/>
        <p:cNvGrpSpPr/>
        <p:nvPr/>
      </p:nvGrpSpPr>
      <p:grpSpPr>
        <a:xfrm>
          <a:off x="0" y="0"/>
          <a:ext cx="0" cy="0"/>
          <a:chOff x="0" y="0"/>
          <a:chExt cx="0" cy="0"/>
        </a:xfrm>
      </p:grpSpPr>
      <p:sp>
        <p:nvSpPr>
          <p:cNvPr id="7" name="Rechteck 6"/>
          <p:cNvSpPr/>
          <p:nvPr userDrawn="1"/>
        </p:nvSpPr>
        <p:spPr>
          <a:xfrm>
            <a:off x="0" y="0"/>
            <a:ext cx="9697915" cy="55313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35326" y="5891802"/>
            <a:ext cx="1498857" cy="610363"/>
          </a:xfrm>
          <a:prstGeom prst="rect">
            <a:avLst/>
          </a:prstGeom>
        </p:spPr>
      </p:pic>
      <p:pic>
        <p:nvPicPr>
          <p:cNvPr id="11" name="Grafik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79746" y="3793677"/>
            <a:ext cx="336021" cy="380369"/>
          </a:xfrm>
          <a:prstGeom prst="rect">
            <a:avLst/>
          </a:prstGeom>
        </p:spPr>
      </p:pic>
      <p:pic>
        <p:nvPicPr>
          <p:cNvPr id="12" name="Grafik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30494" y="4581143"/>
            <a:ext cx="349215" cy="395304"/>
          </a:xfrm>
          <a:prstGeom prst="rect">
            <a:avLst/>
          </a:prstGeom>
        </p:spPr>
      </p:pic>
      <p:pic>
        <p:nvPicPr>
          <p:cNvPr id="13" name="Grafik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79746" y="4266293"/>
            <a:ext cx="215695" cy="244162"/>
          </a:xfrm>
          <a:prstGeom prst="rect">
            <a:avLst/>
          </a:prstGeom>
        </p:spPr>
      </p:pic>
      <p:pic>
        <p:nvPicPr>
          <p:cNvPr id="14" name="Grafik 13"/>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9879746" y="1939292"/>
            <a:ext cx="635854" cy="719774"/>
          </a:xfrm>
          <a:prstGeom prst="rect">
            <a:avLst/>
          </a:prstGeom>
        </p:spPr>
      </p:pic>
      <p:sp>
        <p:nvSpPr>
          <p:cNvPr id="15" name="Datumsplatzhalter 3"/>
          <p:cNvSpPr>
            <a:spLocks noGrp="1"/>
          </p:cNvSpPr>
          <p:nvPr>
            <p:ph type="dt" sz="half" idx="2"/>
          </p:nvPr>
        </p:nvSpPr>
        <p:spPr>
          <a:xfrm>
            <a:off x="4852553" y="6185259"/>
            <a:ext cx="1204277" cy="365125"/>
          </a:xfrm>
          <a:prstGeom prst="rect">
            <a:avLst/>
          </a:prstGeom>
        </p:spPr>
        <p:txBody>
          <a:bodyPr vert="horz" lIns="91440" tIns="45720" rIns="91440" bIns="45720" rtlCol="0" anchor="ctr"/>
          <a:lstStyle>
            <a:lvl1pPr algn="r">
              <a:defRPr sz="1400">
                <a:solidFill>
                  <a:schemeClr val="tx1">
                    <a:tint val="75000"/>
                  </a:schemeClr>
                </a:solidFill>
              </a:defRPr>
            </a:lvl1pPr>
          </a:lstStyle>
          <a:p>
            <a:r>
              <a:rPr lang="en-US"/>
              <a:t>18-Dec-19</a:t>
            </a:r>
            <a:endParaRPr lang="de-DE" dirty="0"/>
          </a:p>
        </p:txBody>
      </p:sp>
      <p:sp>
        <p:nvSpPr>
          <p:cNvPr id="16" name="Fußzeilenplatzhalter 4"/>
          <p:cNvSpPr>
            <a:spLocks noGrp="1"/>
          </p:cNvSpPr>
          <p:nvPr>
            <p:ph type="ftr" sz="quarter" idx="3"/>
          </p:nvPr>
        </p:nvSpPr>
        <p:spPr>
          <a:xfrm>
            <a:off x="714289" y="6185259"/>
            <a:ext cx="41148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r>
              <a:rPr lang="de-DE"/>
              <a:t>YottaDB Foundation</a:t>
            </a:r>
            <a:endParaRPr lang="de-DE" dirty="0"/>
          </a:p>
        </p:txBody>
      </p:sp>
      <p:sp>
        <p:nvSpPr>
          <p:cNvPr id="18" name="Titel 1"/>
          <p:cNvSpPr>
            <a:spLocks noGrp="1"/>
          </p:cNvSpPr>
          <p:nvPr>
            <p:ph type="ctrTitle"/>
          </p:nvPr>
        </p:nvSpPr>
        <p:spPr>
          <a:xfrm>
            <a:off x="3217985" y="1465265"/>
            <a:ext cx="5776546" cy="2387600"/>
          </a:xfrm>
        </p:spPr>
        <p:txBody>
          <a:bodyPr anchor="t">
            <a:noAutofit/>
          </a:bodyPr>
          <a:lstStyle>
            <a:lvl1pPr algn="l">
              <a:lnSpc>
                <a:spcPct val="100000"/>
              </a:lnSpc>
              <a:defRPr sz="5400">
                <a:solidFill>
                  <a:schemeClr val="bg1"/>
                </a:solidFill>
                <a:latin typeface="Cordia New" panose="020B0304020202020204" pitchFamily="34" charset="-34"/>
                <a:cs typeface="Cordia New" panose="020B0304020202020204" pitchFamily="34" charset="-34"/>
              </a:defRPr>
            </a:lvl1pPr>
          </a:lstStyle>
          <a:p>
            <a:r>
              <a:rPr lang="de-DE" dirty="0"/>
              <a:t>Titelmasterformat durch Klicken bearbeiten</a:t>
            </a:r>
          </a:p>
        </p:txBody>
      </p:sp>
      <p:pic>
        <p:nvPicPr>
          <p:cNvPr id="20" name="Grafik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6160" y="1024926"/>
            <a:ext cx="1796244" cy="1954449"/>
          </a:xfrm>
          <a:prstGeom prst="rect">
            <a:avLst/>
          </a:prstGeom>
        </p:spPr>
      </p:pic>
    </p:spTree>
    <p:extLst>
      <p:ext uri="{BB962C8B-B14F-4D97-AF65-F5344CB8AC3E}">
        <p14:creationId xmlns:p14="http://schemas.microsoft.com/office/powerpoint/2010/main" val="214913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paration Slide 1">
    <p:bg>
      <p:bgPr>
        <a:solidFill>
          <a:schemeClr val="accent2"/>
        </a:solidFill>
        <a:effectLst/>
      </p:bgPr>
    </p:bg>
    <p:spTree>
      <p:nvGrpSpPr>
        <p:cNvPr id="1" name=""/>
        <p:cNvGrpSpPr/>
        <p:nvPr/>
      </p:nvGrpSpPr>
      <p:grpSpPr>
        <a:xfrm>
          <a:off x="0" y="0"/>
          <a:ext cx="0" cy="0"/>
          <a:chOff x="0" y="0"/>
          <a:chExt cx="0" cy="0"/>
        </a:xfrm>
      </p:grpSpPr>
      <p:sp>
        <p:nvSpPr>
          <p:cNvPr id="5" name="Abgerundetes Rechteck 4"/>
          <p:cNvSpPr/>
          <p:nvPr userDrawn="1"/>
        </p:nvSpPr>
        <p:spPr>
          <a:xfrm>
            <a:off x="1055075" y="2145328"/>
            <a:ext cx="8643325" cy="25497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7937" y="251898"/>
            <a:ext cx="1027940" cy="419101"/>
          </a:xfrm>
          <a:prstGeom prst="rect">
            <a:avLst/>
          </a:prstGeom>
        </p:spPr>
      </p:pic>
      <p:sp>
        <p:nvSpPr>
          <p:cNvPr id="2" name="Titel 1"/>
          <p:cNvSpPr>
            <a:spLocks noGrp="1"/>
          </p:cNvSpPr>
          <p:nvPr>
            <p:ph type="ctrTitle"/>
          </p:nvPr>
        </p:nvSpPr>
        <p:spPr>
          <a:xfrm>
            <a:off x="2280141" y="2318119"/>
            <a:ext cx="6691139" cy="2165965"/>
          </a:xfrm>
        </p:spPr>
        <p:txBody>
          <a:bodyPr anchor="ctr" anchorCtr="0">
            <a:noAutofit/>
          </a:bodyPr>
          <a:lstStyle>
            <a:lvl1pPr algn="l">
              <a:lnSpc>
                <a:spcPct val="100000"/>
              </a:lnSpc>
              <a:defRPr sz="5400">
                <a:latin typeface="Cordia New" panose="020B0304020202020204" pitchFamily="34" charset="-34"/>
                <a:cs typeface="Cordia New" panose="020B0304020202020204" pitchFamily="34" charset="-34"/>
              </a:defRPr>
            </a:lvl1pPr>
          </a:lstStyle>
          <a:p>
            <a:r>
              <a:rPr lang="de-DE" dirty="0"/>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6894" y="3087357"/>
            <a:ext cx="588089" cy="665705"/>
          </a:xfrm>
          <a:prstGeom prst="rect">
            <a:avLst/>
          </a:prstGeom>
        </p:spPr>
      </p:pic>
    </p:spTree>
    <p:extLst>
      <p:ext uri="{BB962C8B-B14F-4D97-AF65-F5344CB8AC3E}">
        <p14:creationId xmlns:p14="http://schemas.microsoft.com/office/powerpoint/2010/main" val="2363872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paration Slide 2">
    <p:bg>
      <p:bgPr>
        <a:solidFill>
          <a:schemeClr val="accent1"/>
        </a:solidFill>
        <a:effectLst/>
      </p:bgPr>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7937" y="251898"/>
            <a:ext cx="1027940" cy="419101"/>
          </a:xfrm>
          <a:prstGeom prst="rect">
            <a:avLst/>
          </a:prstGeom>
        </p:spPr>
      </p:pic>
      <p:sp>
        <p:nvSpPr>
          <p:cNvPr id="8" name="Abgerundetes Rechteck 7"/>
          <p:cNvSpPr/>
          <p:nvPr userDrawn="1"/>
        </p:nvSpPr>
        <p:spPr>
          <a:xfrm>
            <a:off x="1055075" y="2145328"/>
            <a:ext cx="8643325" cy="25497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itel 1"/>
          <p:cNvSpPr>
            <a:spLocks noGrp="1"/>
          </p:cNvSpPr>
          <p:nvPr>
            <p:ph type="ctrTitle"/>
          </p:nvPr>
        </p:nvSpPr>
        <p:spPr>
          <a:xfrm>
            <a:off x="2280141" y="2318119"/>
            <a:ext cx="6691139" cy="2165965"/>
          </a:xfrm>
        </p:spPr>
        <p:txBody>
          <a:bodyPr anchor="ctr" anchorCtr="0">
            <a:noAutofit/>
          </a:bodyPr>
          <a:lstStyle>
            <a:lvl1pPr algn="l">
              <a:lnSpc>
                <a:spcPct val="100000"/>
              </a:lnSpc>
              <a:defRPr sz="5400">
                <a:latin typeface="Cordia New" panose="020B0304020202020204" pitchFamily="34" charset="-34"/>
                <a:cs typeface="Cordia New" panose="020B0304020202020204" pitchFamily="34" charset="-34"/>
              </a:defRPr>
            </a:lvl1pPr>
          </a:lstStyle>
          <a:p>
            <a:r>
              <a:rPr lang="de-DE" dirty="0"/>
              <a:t>Titelmasterformat durch Klicken bearbeiten</a:t>
            </a:r>
          </a:p>
        </p:txBody>
      </p:sp>
      <p:pic>
        <p:nvPicPr>
          <p:cNvPr id="4" name="Grafik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6800" y="3087209"/>
            <a:ext cx="588350" cy="666000"/>
          </a:xfrm>
          <a:prstGeom prst="rect">
            <a:avLst/>
          </a:prstGeom>
        </p:spPr>
      </p:pic>
    </p:spTree>
    <p:extLst>
      <p:ext uri="{BB962C8B-B14F-4D97-AF65-F5344CB8AC3E}">
        <p14:creationId xmlns:p14="http://schemas.microsoft.com/office/powerpoint/2010/main" val="2455953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ion Slide 3">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00" y="0"/>
            <a:ext cx="12193200" cy="6875585"/>
          </a:xfrm>
          <a:prstGeom prst="rect">
            <a:avLst/>
          </a:prstGeom>
        </p:spPr>
      </p:pic>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7937" y="251898"/>
            <a:ext cx="1027940" cy="419101"/>
          </a:xfrm>
          <a:prstGeom prst="rect">
            <a:avLst/>
          </a:prstGeom>
        </p:spPr>
      </p:pic>
      <p:sp>
        <p:nvSpPr>
          <p:cNvPr id="11" name="Abgerundetes Rechteck 10"/>
          <p:cNvSpPr/>
          <p:nvPr userDrawn="1"/>
        </p:nvSpPr>
        <p:spPr>
          <a:xfrm>
            <a:off x="1055075" y="2145328"/>
            <a:ext cx="8643325" cy="25497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itel 1"/>
          <p:cNvSpPr>
            <a:spLocks noGrp="1"/>
          </p:cNvSpPr>
          <p:nvPr>
            <p:ph type="ctrTitle"/>
          </p:nvPr>
        </p:nvSpPr>
        <p:spPr>
          <a:xfrm>
            <a:off x="2280141" y="2318119"/>
            <a:ext cx="6691139" cy="2165965"/>
          </a:xfrm>
        </p:spPr>
        <p:txBody>
          <a:bodyPr anchor="ctr" anchorCtr="0">
            <a:noAutofit/>
          </a:bodyPr>
          <a:lstStyle>
            <a:lvl1pPr algn="l">
              <a:lnSpc>
                <a:spcPct val="100000"/>
              </a:lnSpc>
              <a:defRPr sz="5400">
                <a:latin typeface="Cordia New" panose="020B0304020202020204" pitchFamily="34" charset="-34"/>
                <a:cs typeface="Cordia New" panose="020B0304020202020204" pitchFamily="34" charset="-34"/>
              </a:defRPr>
            </a:lvl1pPr>
          </a:lstStyle>
          <a:p>
            <a:r>
              <a:rPr lang="de-DE" dirty="0"/>
              <a:t>Titelmasterformat durch Klicken bearbeiten</a:t>
            </a:r>
          </a:p>
        </p:txBody>
      </p:sp>
      <p:pic>
        <p:nvPicPr>
          <p:cNvPr id="13" name="Grafik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86894" y="3087357"/>
            <a:ext cx="588089" cy="665705"/>
          </a:xfrm>
          <a:prstGeom prst="rect">
            <a:avLst/>
          </a:prstGeom>
        </p:spPr>
      </p:pic>
    </p:spTree>
    <p:extLst>
      <p:ext uri="{BB962C8B-B14F-4D97-AF65-F5344CB8AC3E}">
        <p14:creationId xmlns:p14="http://schemas.microsoft.com/office/powerpoint/2010/main" val="291430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ion Slide 4">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cstate="email">
            <a:extLst>
              <a:ext uri="{28A0092B-C50C-407E-A947-70E740481C1C}">
                <a14:useLocalDpi xmlns:a14="http://schemas.microsoft.com/office/drawing/2010/main"/>
              </a:ext>
            </a:extLst>
          </a:blip>
          <a:srcRect b="18965"/>
          <a:stretch/>
        </p:blipFill>
        <p:spPr>
          <a:xfrm>
            <a:off x="-10161" y="-553895"/>
            <a:ext cx="12204000" cy="7418461"/>
          </a:xfrm>
          <a:prstGeom prst="rect">
            <a:avLst/>
          </a:prstGeom>
        </p:spPr>
      </p:pic>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7937" y="251898"/>
            <a:ext cx="1027940" cy="419101"/>
          </a:xfrm>
          <a:prstGeom prst="rect">
            <a:avLst/>
          </a:prstGeom>
        </p:spPr>
      </p:pic>
      <p:sp>
        <p:nvSpPr>
          <p:cNvPr id="12" name="Abgerundetes Rechteck 10"/>
          <p:cNvSpPr/>
          <p:nvPr userDrawn="1"/>
        </p:nvSpPr>
        <p:spPr>
          <a:xfrm>
            <a:off x="1055075" y="2145328"/>
            <a:ext cx="8643325" cy="25497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el 1"/>
          <p:cNvSpPr>
            <a:spLocks noGrp="1"/>
          </p:cNvSpPr>
          <p:nvPr>
            <p:ph type="ctrTitle"/>
          </p:nvPr>
        </p:nvSpPr>
        <p:spPr>
          <a:xfrm>
            <a:off x="2280141" y="2318119"/>
            <a:ext cx="6691139" cy="2165965"/>
          </a:xfrm>
        </p:spPr>
        <p:txBody>
          <a:bodyPr anchor="ctr" anchorCtr="0">
            <a:noAutofit/>
          </a:bodyPr>
          <a:lstStyle>
            <a:lvl1pPr algn="l">
              <a:lnSpc>
                <a:spcPct val="100000"/>
              </a:lnSpc>
              <a:defRPr sz="5400">
                <a:latin typeface="Cordia New" panose="020B0304020202020204" pitchFamily="34" charset="-34"/>
                <a:cs typeface="Cordia New" panose="020B0304020202020204" pitchFamily="34" charset="-34"/>
              </a:defRPr>
            </a:lvl1pPr>
          </a:lstStyle>
          <a:p>
            <a:r>
              <a:rPr lang="de-DE" dirty="0"/>
              <a:t>Titelmasterformat durch Klicken bearbeiten</a:t>
            </a:r>
          </a:p>
        </p:txBody>
      </p:sp>
      <p:pic>
        <p:nvPicPr>
          <p:cNvPr id="11" name="Grafik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86800" y="3087209"/>
            <a:ext cx="588350" cy="666000"/>
          </a:xfrm>
          <a:prstGeom prst="rect">
            <a:avLst/>
          </a:prstGeom>
        </p:spPr>
      </p:pic>
    </p:spTree>
    <p:extLst>
      <p:ext uri="{BB962C8B-B14F-4D97-AF65-F5344CB8AC3E}">
        <p14:creationId xmlns:p14="http://schemas.microsoft.com/office/powerpoint/2010/main" val="3661443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sz="1400"/>
            </a:lvl1pPr>
          </a:lstStyle>
          <a:p>
            <a:r>
              <a:rPr lang="en-US"/>
              <a:t>18-Dec-19</a:t>
            </a:r>
            <a:endParaRPr lang="de-DE"/>
          </a:p>
        </p:txBody>
      </p:sp>
      <p:sp>
        <p:nvSpPr>
          <p:cNvPr id="5" name="Fußzeilenplatzhalter 4"/>
          <p:cNvSpPr>
            <a:spLocks noGrp="1"/>
          </p:cNvSpPr>
          <p:nvPr>
            <p:ph type="ftr" sz="quarter" idx="11"/>
          </p:nvPr>
        </p:nvSpPr>
        <p:spPr/>
        <p:txBody>
          <a:bodyPr/>
          <a:lstStyle>
            <a:lvl1pPr>
              <a:defRPr sz="1400"/>
            </a:lvl1pPr>
          </a:lstStyle>
          <a:p>
            <a:r>
              <a:rPr lang="de-DE"/>
              <a:t>YottaDB Foundation</a:t>
            </a:r>
          </a:p>
        </p:txBody>
      </p:sp>
      <p:sp>
        <p:nvSpPr>
          <p:cNvPr id="6" name="Foliennummernplatzhalter 5"/>
          <p:cNvSpPr>
            <a:spLocks noGrp="1"/>
          </p:cNvSpPr>
          <p:nvPr>
            <p:ph type="sldNum" sz="quarter" idx="12"/>
          </p:nvPr>
        </p:nvSpPr>
        <p:spPr/>
        <p:txBody>
          <a:bodyPr/>
          <a:lstStyle>
            <a:lvl1pPr>
              <a:defRPr sz="1400"/>
            </a:lvl1pPr>
          </a:lstStyle>
          <a:p>
            <a:fld id="{5C3B061B-9F90-499E-9525-91E51689BDCC}" type="slidenum">
              <a:rPr lang="de-DE" smtClean="0"/>
              <a:pPr/>
              <a:t>‹#›</a:t>
            </a:fld>
            <a:endParaRPr lang="de-DE" dirty="0"/>
          </a:p>
        </p:txBody>
      </p:sp>
      <p:pic>
        <p:nvPicPr>
          <p:cNvPr id="7" name="Grafik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918800" y="252000"/>
            <a:ext cx="1025493" cy="417600"/>
          </a:xfrm>
          <a:prstGeom prst="rect">
            <a:avLst/>
          </a:prstGeom>
        </p:spPr>
      </p:pic>
      <p:cxnSp>
        <p:nvCxnSpPr>
          <p:cNvPr id="10" name="Gerader Verbinder 9"/>
          <p:cNvCxnSpPr/>
          <p:nvPr userDrawn="1"/>
        </p:nvCxnSpPr>
        <p:spPr>
          <a:xfrm>
            <a:off x="337040" y="6307285"/>
            <a:ext cx="11528053"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itel 1"/>
          <p:cNvSpPr>
            <a:spLocks noGrp="1"/>
          </p:cNvSpPr>
          <p:nvPr>
            <p:ph type="title"/>
          </p:nvPr>
        </p:nvSpPr>
        <p:spPr>
          <a:xfrm>
            <a:off x="2583712" y="2775105"/>
            <a:ext cx="7108928" cy="1187668"/>
          </a:xfrm>
        </p:spPr>
        <p:txBody>
          <a:bodyPr anchor="ctr">
            <a:noAutofit/>
          </a:bodyPr>
          <a:lstStyle>
            <a:lvl1pPr>
              <a:defRPr sz="4200">
                <a:latin typeface="Cordia New" panose="020B0304020202020204" pitchFamily="34" charset="-34"/>
                <a:cs typeface="Cordia New" panose="020B0304020202020204" pitchFamily="34" charset="-34"/>
              </a:defRPr>
            </a:lvl1pPr>
          </a:lstStyle>
          <a:p>
            <a:r>
              <a:rPr lang="de-DE" dirty="0"/>
              <a:t>Titelmasterformat durch Klicken bearbeiten</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824" y="2746702"/>
            <a:ext cx="1067390" cy="1212736"/>
          </a:xfrm>
          <a:prstGeom prst="rect">
            <a:avLst/>
          </a:prstGeom>
        </p:spPr>
      </p:pic>
    </p:spTree>
    <p:extLst>
      <p:ext uri="{BB962C8B-B14F-4D97-AF65-F5344CB8AC3E}">
        <p14:creationId xmlns:p14="http://schemas.microsoft.com/office/powerpoint/2010/main" val="823872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Bullet Points">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sz="1400">
                <a:latin typeface="Cordia New" panose="020B0304020202020204" pitchFamily="34" charset="-34"/>
                <a:cs typeface="Cordia New" panose="020B0304020202020204" pitchFamily="34" charset="-34"/>
              </a:defRPr>
            </a:lvl1pPr>
          </a:lstStyle>
          <a:p>
            <a:r>
              <a:rPr lang="en-US"/>
              <a:t>18-Dec-19</a:t>
            </a:r>
            <a:endParaRPr lang="de-DE"/>
          </a:p>
        </p:txBody>
      </p:sp>
      <p:sp>
        <p:nvSpPr>
          <p:cNvPr id="5" name="Fußzeilenplatzhalter 4"/>
          <p:cNvSpPr>
            <a:spLocks noGrp="1"/>
          </p:cNvSpPr>
          <p:nvPr>
            <p:ph type="ftr" sz="quarter" idx="11"/>
          </p:nvPr>
        </p:nvSpPr>
        <p:spPr/>
        <p:txBody>
          <a:bodyPr/>
          <a:lstStyle>
            <a:lvl1pPr>
              <a:defRPr sz="1400">
                <a:latin typeface="Cordia New" panose="020B0304020202020204" pitchFamily="34" charset="-34"/>
                <a:cs typeface="Cordia New" panose="020B0304020202020204" pitchFamily="34" charset="-34"/>
              </a:defRPr>
            </a:lvl1pPr>
          </a:lstStyle>
          <a:p>
            <a:r>
              <a:rPr lang="de-DE"/>
              <a:t>YottaDB Foundation</a:t>
            </a:r>
          </a:p>
        </p:txBody>
      </p:sp>
      <p:sp>
        <p:nvSpPr>
          <p:cNvPr id="6" name="Foliennummernplatzhalter 5"/>
          <p:cNvSpPr>
            <a:spLocks noGrp="1"/>
          </p:cNvSpPr>
          <p:nvPr>
            <p:ph type="sldNum" sz="quarter" idx="12"/>
          </p:nvPr>
        </p:nvSpPr>
        <p:spPr/>
        <p:txBody>
          <a:bodyPr/>
          <a:lstStyle>
            <a:lvl1pPr>
              <a:defRPr sz="1400">
                <a:latin typeface="Cordia New" panose="020B0304020202020204" pitchFamily="34" charset="-34"/>
                <a:cs typeface="Cordia New" panose="020B0304020202020204" pitchFamily="34" charset="-34"/>
              </a:defRPr>
            </a:lvl1pPr>
          </a:lstStyle>
          <a:p>
            <a:fld id="{5C3B061B-9F90-499E-9525-91E51689BDCC}" type="slidenum">
              <a:rPr lang="de-DE" smtClean="0"/>
              <a:pPr/>
              <a:t>‹#›</a:t>
            </a:fld>
            <a:endParaRPr lang="de-DE" dirty="0"/>
          </a:p>
        </p:txBody>
      </p:sp>
      <p:pic>
        <p:nvPicPr>
          <p:cNvPr id="7" name="Grafik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918800" y="252000"/>
            <a:ext cx="1025493" cy="417600"/>
          </a:xfrm>
          <a:prstGeom prst="rect">
            <a:avLst/>
          </a:prstGeom>
        </p:spPr>
      </p:pic>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537" y="758761"/>
            <a:ext cx="576147" cy="652186"/>
          </a:xfrm>
          <a:prstGeom prst="rect">
            <a:avLst/>
          </a:prstGeom>
        </p:spPr>
      </p:pic>
      <p:cxnSp>
        <p:nvCxnSpPr>
          <p:cNvPr id="10" name="Gerader Verbinder 9"/>
          <p:cNvCxnSpPr/>
          <p:nvPr userDrawn="1"/>
        </p:nvCxnSpPr>
        <p:spPr>
          <a:xfrm>
            <a:off x="337040" y="6307285"/>
            <a:ext cx="11528053"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itel 1"/>
          <p:cNvSpPr>
            <a:spLocks noGrp="1"/>
          </p:cNvSpPr>
          <p:nvPr>
            <p:ph type="title"/>
          </p:nvPr>
        </p:nvSpPr>
        <p:spPr>
          <a:xfrm>
            <a:off x="1766455" y="758761"/>
            <a:ext cx="7926185" cy="652187"/>
          </a:xfrm>
        </p:spPr>
        <p:txBody>
          <a:bodyPr anchor="ctr">
            <a:noAutofit/>
          </a:bodyPr>
          <a:lstStyle>
            <a:lvl1pPr>
              <a:defRPr sz="4200"/>
            </a:lvl1pPr>
          </a:lstStyle>
          <a:p>
            <a:r>
              <a:rPr lang="de-DE" dirty="0"/>
              <a:t>Titelmasterformat durch Klicken bearbeiten</a:t>
            </a:r>
          </a:p>
        </p:txBody>
      </p:sp>
      <p:sp>
        <p:nvSpPr>
          <p:cNvPr id="12" name="Textplatzhalter 2"/>
          <p:cNvSpPr>
            <a:spLocks noGrp="1"/>
          </p:cNvSpPr>
          <p:nvPr>
            <p:ph type="body" idx="13"/>
          </p:nvPr>
        </p:nvSpPr>
        <p:spPr>
          <a:xfrm>
            <a:off x="1766455" y="1410948"/>
            <a:ext cx="7926186" cy="613930"/>
          </a:xfrm>
        </p:spPr>
        <p:txBody>
          <a:bodyPr anchor="ctr">
            <a:noAutofit/>
          </a:bodyPr>
          <a:lstStyle>
            <a:lvl1pPr marL="0" indent="0">
              <a:spcBef>
                <a:spcPts val="0"/>
              </a:spcBef>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13" name="Inhaltsplatzhalter 2"/>
          <p:cNvSpPr>
            <a:spLocks noGrp="1"/>
          </p:cNvSpPr>
          <p:nvPr>
            <p:ph idx="1" hasCustomPrompt="1"/>
          </p:nvPr>
        </p:nvSpPr>
        <p:spPr>
          <a:xfrm>
            <a:off x="1766454" y="2729641"/>
            <a:ext cx="7936346" cy="2871059"/>
          </a:xfrm>
        </p:spPr>
        <p:txBody>
          <a:bodyPr>
            <a:noAutofit/>
          </a:bodyPr>
          <a:lstStyle>
            <a:lvl1pPr marL="360000" indent="-360000">
              <a:spcBef>
                <a:spcPts val="0"/>
              </a:spcBef>
              <a:spcAft>
                <a:spcPts val="400"/>
              </a:spcAft>
              <a:buFont typeface="Symbol" panose="05050102010706020507" pitchFamily="18" charset="2"/>
              <a:buChar char="-"/>
              <a:defRPr sz="2400"/>
            </a:lvl1pPr>
            <a:lvl2pPr marL="811213" indent="-360000">
              <a:spcBef>
                <a:spcPts val="0"/>
              </a:spcBef>
              <a:spcAft>
                <a:spcPts val="400"/>
              </a:spcAft>
              <a:buFont typeface="Symbol" panose="05050102010706020507" pitchFamily="18" charset="2"/>
              <a:buChar char="-"/>
              <a:defRPr sz="2000"/>
            </a:lvl2pPr>
            <a:lvl3pPr marL="1257300" indent="-342900">
              <a:spcBef>
                <a:spcPts val="0"/>
              </a:spcBef>
              <a:spcAft>
                <a:spcPts val="1000"/>
              </a:spcAft>
              <a:buFont typeface="Symbol" panose="05050102010706020507" pitchFamily="18" charset="2"/>
              <a:buChar char="-"/>
              <a:defRPr sz="1400"/>
            </a:lvl3pPr>
            <a:lvl4pPr marL="1703388" indent="-331788">
              <a:spcAft>
                <a:spcPts val="1200"/>
              </a:spcAft>
              <a:buFont typeface="Symbol" panose="05050102010706020507" pitchFamily="18" charset="2"/>
              <a:buChar char="-"/>
              <a:defRPr/>
            </a:lvl4pPr>
            <a:lvl5pPr marL="2151063" indent="-322263">
              <a:spcAft>
                <a:spcPts val="1200"/>
              </a:spcAft>
              <a:buFont typeface="Symbol" panose="05050102010706020507" pitchFamily="18" charset="2"/>
              <a:buChar char="-"/>
              <a:defRPr/>
            </a:lvl5pPr>
          </a:lstStyle>
          <a:p>
            <a:pPr lvl="0"/>
            <a:r>
              <a:rPr lang="de-DE" dirty="0"/>
              <a:t>Textmasterformat bearbeiten</a:t>
            </a:r>
          </a:p>
          <a:p>
            <a:pPr lvl="1"/>
            <a:r>
              <a:rPr lang="de-DE" dirty="0"/>
              <a:t>Zweite Ebene</a:t>
            </a:r>
          </a:p>
        </p:txBody>
      </p:sp>
    </p:spTree>
    <p:extLst>
      <p:ext uri="{BB962C8B-B14F-4D97-AF65-F5344CB8AC3E}">
        <p14:creationId xmlns:p14="http://schemas.microsoft.com/office/powerpoint/2010/main" val="3924586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2" name="Titel 1"/>
          <p:cNvSpPr>
            <a:spLocks noGrp="1"/>
          </p:cNvSpPr>
          <p:nvPr>
            <p:ph type="title"/>
          </p:nvPr>
        </p:nvSpPr>
        <p:spPr>
          <a:xfrm>
            <a:off x="1766455" y="758761"/>
            <a:ext cx="7926185" cy="652187"/>
          </a:xfrm>
        </p:spPr>
        <p:txBody>
          <a:bodyPr anchor="ctr">
            <a:noAutofit/>
          </a:bodyPr>
          <a:lstStyle>
            <a:lvl1pPr>
              <a:defRPr sz="4200"/>
            </a:lvl1pPr>
          </a:lstStyle>
          <a:p>
            <a:r>
              <a:rPr lang="de-DE" dirty="0"/>
              <a:t>Titelmasterformat durch Klicken bearbeiten</a:t>
            </a:r>
          </a:p>
        </p:txBody>
      </p:sp>
      <p:sp>
        <p:nvSpPr>
          <p:cNvPr id="4" name="Datumsplatzhalter 3"/>
          <p:cNvSpPr>
            <a:spLocks noGrp="1"/>
          </p:cNvSpPr>
          <p:nvPr>
            <p:ph type="dt" sz="half" idx="10"/>
          </p:nvPr>
        </p:nvSpPr>
        <p:spPr/>
        <p:txBody>
          <a:bodyPr/>
          <a:lstStyle>
            <a:lvl1pPr>
              <a:defRPr sz="1400"/>
            </a:lvl1pPr>
          </a:lstStyle>
          <a:p>
            <a:r>
              <a:rPr lang="en-US"/>
              <a:t>18-Dec-19</a:t>
            </a:r>
            <a:endParaRPr lang="de-DE"/>
          </a:p>
        </p:txBody>
      </p:sp>
      <p:sp>
        <p:nvSpPr>
          <p:cNvPr id="5" name="Fußzeilenplatzhalter 4"/>
          <p:cNvSpPr>
            <a:spLocks noGrp="1"/>
          </p:cNvSpPr>
          <p:nvPr>
            <p:ph type="ftr" sz="quarter" idx="11"/>
          </p:nvPr>
        </p:nvSpPr>
        <p:spPr/>
        <p:txBody>
          <a:bodyPr/>
          <a:lstStyle>
            <a:lvl1pPr>
              <a:defRPr sz="1400"/>
            </a:lvl1pPr>
          </a:lstStyle>
          <a:p>
            <a:r>
              <a:rPr lang="de-DE"/>
              <a:t>YottaDB Foundation</a:t>
            </a:r>
          </a:p>
        </p:txBody>
      </p:sp>
      <p:sp>
        <p:nvSpPr>
          <p:cNvPr id="6" name="Foliennummernplatzhalter 5"/>
          <p:cNvSpPr>
            <a:spLocks noGrp="1"/>
          </p:cNvSpPr>
          <p:nvPr>
            <p:ph type="sldNum" sz="quarter" idx="12"/>
          </p:nvPr>
        </p:nvSpPr>
        <p:spPr/>
        <p:txBody>
          <a:bodyPr/>
          <a:lstStyle>
            <a:lvl1pPr>
              <a:defRPr sz="1400"/>
            </a:lvl1pPr>
          </a:lstStyle>
          <a:p>
            <a:fld id="{5C3B061B-9F90-499E-9525-91E51689BDCC}" type="slidenum">
              <a:rPr lang="de-DE" smtClean="0"/>
              <a:pPr/>
              <a:t>‹#›</a:t>
            </a:fld>
            <a:endParaRPr lang="de-DE" dirty="0"/>
          </a:p>
        </p:txBody>
      </p:sp>
      <p:cxnSp>
        <p:nvCxnSpPr>
          <p:cNvPr id="10" name="Gerader Verbinder 9"/>
          <p:cNvCxnSpPr/>
          <p:nvPr userDrawn="1"/>
        </p:nvCxnSpPr>
        <p:spPr>
          <a:xfrm>
            <a:off x="337040" y="6307285"/>
            <a:ext cx="11528053"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platzhalter 2"/>
          <p:cNvSpPr>
            <a:spLocks noGrp="1"/>
          </p:cNvSpPr>
          <p:nvPr>
            <p:ph type="body" idx="13"/>
          </p:nvPr>
        </p:nvSpPr>
        <p:spPr>
          <a:xfrm>
            <a:off x="1766455" y="1410948"/>
            <a:ext cx="7926186" cy="613930"/>
          </a:xfrm>
        </p:spPr>
        <p:txBody>
          <a:bodyPr anchor="ctr">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pic>
        <p:nvPicPr>
          <p:cNvPr id="9" name="Grafik 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32400" y="759600"/>
            <a:ext cx="575629" cy="651600"/>
          </a:xfrm>
          <a:prstGeom prst="rect">
            <a:avLst/>
          </a:prstGeom>
        </p:spPr>
      </p:pic>
      <p:pic>
        <p:nvPicPr>
          <p:cNvPr id="12" name="Grafik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918800" y="252000"/>
            <a:ext cx="1025493" cy="417600"/>
          </a:xfrm>
          <a:prstGeom prst="rect">
            <a:avLst/>
          </a:prstGeom>
        </p:spPr>
      </p:pic>
      <p:sp>
        <p:nvSpPr>
          <p:cNvPr id="14" name="Inhaltsplatzhalter 2"/>
          <p:cNvSpPr>
            <a:spLocks noGrp="1"/>
          </p:cNvSpPr>
          <p:nvPr>
            <p:ph idx="14"/>
          </p:nvPr>
        </p:nvSpPr>
        <p:spPr>
          <a:xfrm>
            <a:off x="1786775" y="2729641"/>
            <a:ext cx="3973945" cy="2871059"/>
          </a:xfrm>
        </p:spPr>
        <p:txBody>
          <a:bodyPr>
            <a:noAutofit/>
          </a:bodyPr>
          <a:lstStyle>
            <a:lvl1pPr marL="0" indent="0" algn="l">
              <a:lnSpc>
                <a:spcPct val="100000"/>
              </a:lnSpc>
              <a:spcBef>
                <a:spcPts val="0"/>
              </a:spcBef>
              <a:spcAft>
                <a:spcPts val="400"/>
              </a:spcAft>
              <a:buFontTx/>
              <a:buNone/>
              <a:defRPr sz="2400"/>
            </a:lvl1pPr>
            <a:lvl2pPr marL="457200" indent="0">
              <a:spcAft>
                <a:spcPts val="1200"/>
              </a:spcAft>
              <a:buFontTx/>
              <a:buNone/>
              <a:defRPr/>
            </a:lvl2pPr>
            <a:lvl3pPr marL="914400" indent="0">
              <a:spcAft>
                <a:spcPts val="1200"/>
              </a:spcAft>
              <a:buFontTx/>
              <a:buNone/>
              <a:defRPr/>
            </a:lvl3pPr>
            <a:lvl4pPr marL="1371600" indent="0">
              <a:spcAft>
                <a:spcPts val="1200"/>
              </a:spcAft>
              <a:buFontTx/>
              <a:buNone/>
              <a:defRPr/>
            </a:lvl4pPr>
            <a:lvl5pPr marL="1828800" indent="0">
              <a:spcAft>
                <a:spcPts val="1200"/>
              </a:spcAft>
              <a:buFontTx/>
              <a:buNone/>
              <a:defRPr/>
            </a:lvl5pPr>
          </a:lstStyle>
          <a:p>
            <a:pPr lvl="0"/>
            <a:r>
              <a:rPr lang="de-DE" dirty="0"/>
              <a:t>Textmasterformat bearbeiten</a:t>
            </a:r>
          </a:p>
        </p:txBody>
      </p:sp>
      <p:sp>
        <p:nvSpPr>
          <p:cNvPr id="15" name="Inhaltsplatzhalter 2"/>
          <p:cNvSpPr>
            <a:spLocks noGrp="1"/>
          </p:cNvSpPr>
          <p:nvPr>
            <p:ph idx="1" hasCustomPrompt="1"/>
          </p:nvPr>
        </p:nvSpPr>
        <p:spPr>
          <a:xfrm>
            <a:off x="6106160" y="2729641"/>
            <a:ext cx="3586480" cy="2871059"/>
          </a:xfrm>
        </p:spPr>
        <p:txBody>
          <a:bodyPr>
            <a:noAutofit/>
          </a:bodyPr>
          <a:lstStyle>
            <a:lvl1pPr marL="360000" indent="-360000">
              <a:lnSpc>
                <a:spcPct val="100000"/>
              </a:lnSpc>
              <a:spcBef>
                <a:spcPts val="0"/>
              </a:spcBef>
              <a:spcAft>
                <a:spcPts val="400"/>
              </a:spcAft>
              <a:buFont typeface="Symbol" panose="05050102010706020507" pitchFamily="18" charset="2"/>
              <a:buChar char="-"/>
              <a:defRPr sz="2400"/>
            </a:lvl1pPr>
            <a:lvl2pPr marL="811213" indent="-360000">
              <a:lnSpc>
                <a:spcPct val="100000"/>
              </a:lnSpc>
              <a:spcBef>
                <a:spcPts val="0"/>
              </a:spcBef>
              <a:spcAft>
                <a:spcPts val="400"/>
              </a:spcAft>
              <a:buFont typeface="Symbol" panose="05050102010706020507" pitchFamily="18" charset="2"/>
              <a:buChar char="-"/>
              <a:defRPr sz="2000"/>
            </a:lvl2pPr>
            <a:lvl3pPr marL="1257300" indent="-342900">
              <a:lnSpc>
                <a:spcPct val="100000"/>
              </a:lnSpc>
              <a:spcAft>
                <a:spcPts val="1000"/>
              </a:spcAft>
              <a:buFont typeface="Symbol" panose="05050102010706020507" pitchFamily="18" charset="2"/>
              <a:buChar char="-"/>
              <a:defRPr sz="1400"/>
            </a:lvl3pPr>
            <a:lvl4pPr marL="1703388" indent="-331788">
              <a:lnSpc>
                <a:spcPct val="150000"/>
              </a:lnSpc>
              <a:spcAft>
                <a:spcPts val="1200"/>
              </a:spcAft>
              <a:buFont typeface="Symbol" panose="05050102010706020507" pitchFamily="18" charset="2"/>
              <a:buChar char="-"/>
              <a:defRPr/>
            </a:lvl4pPr>
            <a:lvl5pPr marL="2151063" indent="-322263">
              <a:lnSpc>
                <a:spcPct val="150000"/>
              </a:lnSpc>
              <a:spcAft>
                <a:spcPts val="1200"/>
              </a:spcAft>
              <a:buFont typeface="Symbol" panose="05050102010706020507" pitchFamily="18" charset="2"/>
              <a:buChar char="-"/>
              <a:defRPr/>
            </a:lvl5pPr>
          </a:lstStyle>
          <a:p>
            <a:pPr lvl="0"/>
            <a:r>
              <a:rPr lang="de-DE" dirty="0"/>
              <a:t>Textmasterformat bearbeiten</a:t>
            </a:r>
          </a:p>
          <a:p>
            <a:pPr lvl="1"/>
            <a:r>
              <a:rPr lang="de-DE" dirty="0"/>
              <a:t>Zweite Ebene</a:t>
            </a:r>
          </a:p>
        </p:txBody>
      </p:sp>
    </p:spTree>
    <p:extLst>
      <p:ext uri="{BB962C8B-B14F-4D97-AF65-F5344CB8AC3E}">
        <p14:creationId xmlns:p14="http://schemas.microsoft.com/office/powerpoint/2010/main" val="3400227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p:txBody>
      </p:sp>
      <p:sp>
        <p:nvSpPr>
          <p:cNvPr id="4" name="Datumsplatzhalter 3"/>
          <p:cNvSpPr>
            <a:spLocks noGrp="1"/>
          </p:cNvSpPr>
          <p:nvPr>
            <p:ph type="dt" sz="half" idx="2"/>
          </p:nvPr>
        </p:nvSpPr>
        <p:spPr>
          <a:xfrm>
            <a:off x="10745929" y="6356350"/>
            <a:ext cx="1204277" cy="365125"/>
          </a:xfrm>
          <a:prstGeom prst="rect">
            <a:avLst/>
          </a:prstGeom>
        </p:spPr>
        <p:txBody>
          <a:bodyPr vert="horz" lIns="91440" tIns="45720" rIns="91440" bIns="45720" rtlCol="0" anchor="ctr"/>
          <a:lstStyle>
            <a:lvl1pPr algn="r">
              <a:defRPr sz="1400">
                <a:solidFill>
                  <a:schemeClr val="tx1">
                    <a:tint val="75000"/>
                  </a:schemeClr>
                </a:solidFill>
                <a:latin typeface="Cordia New" panose="020B0304020202020204" pitchFamily="34" charset="-34"/>
                <a:cs typeface="Cordia New" panose="020B0304020202020204" pitchFamily="34" charset="-34"/>
              </a:defRPr>
            </a:lvl1pPr>
          </a:lstStyle>
          <a:p>
            <a:r>
              <a:rPr lang="en-US"/>
              <a:t>18-Dec-19</a:t>
            </a:r>
            <a:endParaRPr lang="de-DE" dirty="0"/>
          </a:p>
        </p:txBody>
      </p:sp>
      <p:sp>
        <p:nvSpPr>
          <p:cNvPr id="5" name="Fußzeilenplatzhalter 4"/>
          <p:cNvSpPr>
            <a:spLocks noGrp="1"/>
          </p:cNvSpPr>
          <p:nvPr>
            <p:ph type="ftr" sz="quarter" idx="3"/>
          </p:nvPr>
        </p:nvSpPr>
        <p:spPr>
          <a:xfrm>
            <a:off x="6607665" y="6356350"/>
            <a:ext cx="4114800" cy="365125"/>
          </a:xfrm>
          <a:prstGeom prst="rect">
            <a:avLst/>
          </a:prstGeom>
        </p:spPr>
        <p:txBody>
          <a:bodyPr vert="horz" lIns="91440" tIns="45720" rIns="91440" bIns="45720" rtlCol="0" anchor="ctr"/>
          <a:lstStyle>
            <a:lvl1pPr algn="r">
              <a:defRPr sz="1400">
                <a:solidFill>
                  <a:schemeClr val="tx1">
                    <a:tint val="75000"/>
                  </a:schemeClr>
                </a:solidFill>
                <a:latin typeface="Cordia New" panose="020B0304020202020204" pitchFamily="34" charset="-34"/>
                <a:cs typeface="Cordia New" panose="020B0304020202020204" pitchFamily="34" charset="-34"/>
              </a:defRPr>
            </a:lvl1pPr>
          </a:lstStyle>
          <a:p>
            <a:r>
              <a:rPr lang="de-DE"/>
              <a:t>YottaDB Foundation</a:t>
            </a:r>
            <a:endParaRPr lang="de-DE" dirty="0"/>
          </a:p>
        </p:txBody>
      </p:sp>
      <p:sp>
        <p:nvSpPr>
          <p:cNvPr id="6" name="Foliennummernplatzhalter 5"/>
          <p:cNvSpPr>
            <a:spLocks noGrp="1"/>
          </p:cNvSpPr>
          <p:nvPr>
            <p:ph type="sldNum" sz="quarter" idx="4"/>
          </p:nvPr>
        </p:nvSpPr>
        <p:spPr>
          <a:xfrm>
            <a:off x="237980" y="6356349"/>
            <a:ext cx="709245" cy="365125"/>
          </a:xfrm>
          <a:prstGeom prst="rect">
            <a:avLst/>
          </a:prstGeom>
        </p:spPr>
        <p:txBody>
          <a:bodyPr vert="horz" lIns="91440" tIns="45720" rIns="91440" bIns="45720" rtlCol="0" anchor="ctr"/>
          <a:lstStyle>
            <a:lvl1pPr algn="l">
              <a:defRPr sz="1400">
                <a:solidFill>
                  <a:schemeClr val="tx1">
                    <a:tint val="75000"/>
                  </a:schemeClr>
                </a:solidFill>
                <a:latin typeface="Cordia New" panose="020B0304020202020204" pitchFamily="34" charset="-34"/>
                <a:cs typeface="Cordia New" panose="020B0304020202020204" pitchFamily="34" charset="-34"/>
              </a:defRPr>
            </a:lvl1pPr>
          </a:lstStyle>
          <a:p>
            <a:r>
              <a:rPr lang="de-DE"/>
              <a:t>Slide</a:t>
            </a:r>
            <a:endParaRPr lang="de-DE" dirty="0"/>
          </a:p>
        </p:txBody>
      </p:sp>
    </p:spTree>
    <p:extLst>
      <p:ext uri="{BB962C8B-B14F-4D97-AF65-F5344CB8AC3E}">
        <p14:creationId xmlns:p14="http://schemas.microsoft.com/office/powerpoint/2010/main" val="161315522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4" r:id="rId4"/>
    <p:sldLayoutId id="2147483663" r:id="rId5"/>
    <p:sldLayoutId id="2147483662" r:id="rId6"/>
    <p:sldLayoutId id="2147483671" r:id="rId7"/>
    <p:sldLayoutId id="2147483650" r:id="rId8"/>
    <p:sldLayoutId id="2147483666" r:id="rId9"/>
    <p:sldLayoutId id="2147483670" r:id="rId10"/>
    <p:sldLayoutId id="2147483667" r:id="rId11"/>
    <p:sldLayoutId id="2147483669" r:id="rId12"/>
    <p:sldLayoutId id="2147483672" r:id="rId13"/>
    <p:sldLayoutId id="2147483674" r:id="rId14"/>
    <p:sldLayoutId id="2147483675" r:id="rId15"/>
    <p:sldLayoutId id="2147483676" r:id="rId16"/>
  </p:sldLayoutIdLst>
  <p:hf hdr="0"/>
  <p:txStyles>
    <p:titleStyle>
      <a:lvl1pPr algn="l" defTabSz="914400" rtl="0" eaLnBrk="1" latinLnBrk="0" hangingPunct="1">
        <a:lnSpc>
          <a:spcPct val="90000"/>
        </a:lnSpc>
        <a:spcBef>
          <a:spcPct val="0"/>
        </a:spcBef>
        <a:buNone/>
        <a:defRPr sz="5400" kern="1200">
          <a:solidFill>
            <a:schemeClr val="tx1"/>
          </a:solidFill>
          <a:latin typeface="Cordia New" panose="020B0304020202020204" pitchFamily="34" charset="-34"/>
          <a:ea typeface="+mj-ea"/>
          <a:cs typeface="Cordia New" panose="020B0304020202020204" pitchFamily="34" charset="-34"/>
        </a:defRPr>
      </a:lvl1pPr>
    </p:titleStyle>
    <p:bodyStyle>
      <a:lvl1pPr marL="361950" indent="-361950" algn="l" defTabSz="914400" rtl="0" eaLnBrk="1" latinLnBrk="0" hangingPunct="1">
        <a:lnSpc>
          <a:spcPct val="100000"/>
        </a:lnSpc>
        <a:spcBef>
          <a:spcPts val="1000"/>
        </a:spcBef>
        <a:buFont typeface="Symbol" panose="05050102010706020507" pitchFamily="18" charset="2"/>
        <a:buChar char="-"/>
        <a:defRPr sz="2400" kern="1200">
          <a:solidFill>
            <a:schemeClr val="tx1"/>
          </a:solidFill>
          <a:latin typeface="Cordia New" panose="020B0304020202020204" pitchFamily="34" charset="-34"/>
          <a:ea typeface="+mn-ea"/>
          <a:cs typeface="Cordia New" panose="020B0304020202020204" pitchFamily="34" charset="-34"/>
        </a:defRPr>
      </a:lvl1pPr>
      <a:lvl2pPr marL="715963" indent="-354013" algn="l" defTabSz="914400" rtl="0" eaLnBrk="1" latinLnBrk="0" hangingPunct="1">
        <a:lnSpc>
          <a:spcPct val="100000"/>
        </a:lnSpc>
        <a:spcBef>
          <a:spcPts val="500"/>
        </a:spcBef>
        <a:buFont typeface="Symbol" panose="05050102010706020507" pitchFamily="18" charset="2"/>
        <a:buChar char="-"/>
        <a:defRPr sz="2000" kern="1200">
          <a:solidFill>
            <a:schemeClr val="tx1"/>
          </a:solidFill>
          <a:latin typeface="Cordia New" panose="020B0304020202020204" pitchFamily="34" charset="-34"/>
          <a:ea typeface="+mn-ea"/>
          <a:cs typeface="Cordia New" panose="020B0304020202020204" pitchFamily="34" charset="-34"/>
        </a:defRPr>
      </a:lvl2pPr>
      <a:lvl3pPr marL="1143000" indent="-228600" algn="l" defTabSz="914400" rtl="0" eaLnBrk="1" latinLnBrk="0" hangingPunct="1">
        <a:lnSpc>
          <a:spcPct val="100000"/>
        </a:lnSpc>
        <a:spcBef>
          <a:spcPts val="500"/>
        </a:spcBef>
        <a:buFont typeface="Arial" panose="020B0604020202020204" pitchFamily="34" charset="0"/>
        <a:buChar char="•"/>
        <a:defRPr sz="2800" kern="1200">
          <a:solidFill>
            <a:schemeClr val="tx1"/>
          </a:solidFill>
          <a:latin typeface="Cordia New" panose="020B0304020202020204" pitchFamily="34" charset="-34"/>
          <a:ea typeface="+mn-ea"/>
          <a:cs typeface="Cordia New" panose="020B0304020202020204" pitchFamily="34" charset="-34"/>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Cordia New" panose="020B0304020202020204" pitchFamily="34" charset="-34"/>
          <a:ea typeface="+mn-ea"/>
          <a:cs typeface="Cordia New" panose="020B0304020202020204" pitchFamily="34" charset="-34"/>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Cordia New" panose="020B0304020202020204" pitchFamily="34" charset="-34"/>
          <a:ea typeface="+mn-ea"/>
          <a:cs typeface="Cordia New" panose="020B03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hyperlink" Target="https://docs.yottadb.com/ProgrammersGuide/man.html" TargetMode="Externa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hyperlink" Target="https://gitlab.com/YottaDB/DB/YDB/-/tags/r1.28" TargetMode="Externa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err="1"/>
              <a:t>YottaDB</a:t>
            </a:r>
            <a:r>
              <a:rPr lang="en-US" baseline="30000" dirty="0" err="1"/>
              <a:t>TM</a:t>
            </a:r>
            <a:r>
              <a:rPr lang="en-US" dirty="0"/>
              <a:t>  Foundation</a:t>
            </a:r>
            <a:br>
              <a:rPr lang="en-US" dirty="0"/>
            </a:br>
            <a:br>
              <a:rPr lang="en-US" dirty="0"/>
            </a:br>
            <a:r>
              <a:rPr lang="en-US" dirty="0" err="1"/>
              <a:t>Comsan</a:t>
            </a:r>
            <a:r>
              <a:rPr lang="en-US" dirty="0"/>
              <a:t> </a:t>
            </a:r>
            <a:r>
              <a:rPr lang="en-US" dirty="0" err="1"/>
              <a:t>Chanma</a:t>
            </a:r>
            <a:r>
              <a:rPr lang="en-US" dirty="0"/>
              <a:t> (Neo)</a:t>
            </a:r>
            <a:br>
              <a:rPr lang="th-TH" dirty="0"/>
            </a:br>
            <a:r>
              <a:rPr lang="en-US" dirty="0"/>
              <a:t>T.N. Incorporation Ltd.</a:t>
            </a:r>
          </a:p>
        </p:txBody>
      </p:sp>
      <p:sp>
        <p:nvSpPr>
          <p:cNvPr id="3" name="Date Placeholder 2"/>
          <p:cNvSpPr>
            <a:spLocks noGrp="1"/>
          </p:cNvSpPr>
          <p:nvPr>
            <p:ph type="dt" sz="half" idx="2"/>
          </p:nvPr>
        </p:nvSpPr>
        <p:spPr>
          <a:xfrm>
            <a:off x="4852553" y="6185259"/>
            <a:ext cx="1369343" cy="365125"/>
          </a:xfrm>
        </p:spPr>
        <p:txBody>
          <a:bodyPr/>
          <a:lstStyle/>
          <a:p>
            <a:r>
              <a:rPr lang="en-US"/>
              <a:t>18-Dec-19</a:t>
            </a:r>
            <a:endParaRPr lang="de-DE" dirty="0"/>
          </a:p>
        </p:txBody>
      </p:sp>
      <p:sp>
        <p:nvSpPr>
          <p:cNvPr id="4" name="Footer Placeholder 3"/>
          <p:cNvSpPr>
            <a:spLocks noGrp="1"/>
          </p:cNvSpPr>
          <p:nvPr>
            <p:ph type="ftr" sz="quarter" idx="3"/>
          </p:nvPr>
        </p:nvSpPr>
        <p:spPr/>
        <p:txBody>
          <a:bodyPr/>
          <a:lstStyle/>
          <a:p>
            <a:r>
              <a:rPr lang="de-DE" dirty="0" err="1"/>
              <a:t>YottaDB</a:t>
            </a:r>
            <a:r>
              <a:rPr lang="de-DE" dirty="0"/>
              <a:t> </a:t>
            </a:r>
            <a:r>
              <a:rPr lang="de-DE" dirty="0" err="1"/>
              <a:t>Foundation</a:t>
            </a:r>
            <a:endParaRPr lang="de-DE" dirty="0"/>
          </a:p>
        </p:txBody>
      </p:sp>
    </p:spTree>
    <p:extLst>
      <p:ext uri="{BB962C8B-B14F-4D97-AF65-F5344CB8AC3E}">
        <p14:creationId xmlns:p14="http://schemas.microsoft.com/office/powerpoint/2010/main" val="391589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38B1D-7716-9146-8758-EBF8D3398847}"/>
              </a:ext>
            </a:extLst>
          </p:cNvPr>
          <p:cNvSpPr>
            <a:spLocks noGrp="1"/>
          </p:cNvSpPr>
          <p:nvPr>
            <p:ph type="title"/>
          </p:nvPr>
        </p:nvSpPr>
        <p:spPr/>
        <p:txBody>
          <a:bodyPr/>
          <a:lstStyle/>
          <a:p>
            <a:r>
              <a:rPr lang="en-US" dirty="0"/>
              <a:t>Graph Stores</a:t>
            </a:r>
          </a:p>
        </p:txBody>
      </p:sp>
      <p:sp>
        <p:nvSpPr>
          <p:cNvPr id="3" name="Date Placeholder 2">
            <a:extLst>
              <a:ext uri="{FF2B5EF4-FFF2-40B4-BE49-F238E27FC236}">
                <a16:creationId xmlns:a16="http://schemas.microsoft.com/office/drawing/2014/main" id="{F1F4CCB5-D9D9-7741-A597-48946D1C430A}"/>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9A80E9AB-CC28-E64E-BBE8-9D5ABB8C4CFE}"/>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1949BE1C-F047-E843-89C2-7FFFAD1ED30B}"/>
              </a:ext>
            </a:extLst>
          </p:cNvPr>
          <p:cNvSpPr>
            <a:spLocks noGrp="1"/>
          </p:cNvSpPr>
          <p:nvPr>
            <p:ph type="sldNum" sz="quarter" idx="12"/>
          </p:nvPr>
        </p:nvSpPr>
        <p:spPr/>
        <p:txBody>
          <a:bodyPr/>
          <a:lstStyle/>
          <a:p>
            <a:fld id="{5C3B061B-9F90-499E-9525-91E51689BDCC}" type="slidenum">
              <a:rPr lang="de-DE" smtClean="0"/>
              <a:pPr/>
              <a:t>10</a:t>
            </a:fld>
            <a:endParaRPr lang="de-DE" dirty="0"/>
          </a:p>
        </p:txBody>
      </p:sp>
      <p:sp>
        <p:nvSpPr>
          <p:cNvPr id="7" name="Content Placeholder 6">
            <a:extLst>
              <a:ext uri="{FF2B5EF4-FFF2-40B4-BE49-F238E27FC236}">
                <a16:creationId xmlns:a16="http://schemas.microsoft.com/office/drawing/2014/main" id="{B635B833-3DD2-4045-B183-7833DCD6B4AE}"/>
              </a:ext>
            </a:extLst>
          </p:cNvPr>
          <p:cNvSpPr>
            <a:spLocks noGrp="1"/>
          </p:cNvSpPr>
          <p:nvPr>
            <p:ph idx="14"/>
          </p:nvPr>
        </p:nvSpPr>
        <p:spPr>
          <a:xfrm>
            <a:off x="1786775" y="1524000"/>
            <a:ext cx="5506123" cy="4076701"/>
          </a:xfrm>
        </p:spPr>
        <p:txBody>
          <a:bodyPr/>
          <a:lstStyle/>
          <a:p>
            <a:pPr marL="342900" indent="-342900">
              <a:buFont typeface="Arial" panose="020B0604020202020204" pitchFamily="34" charset="0"/>
              <a:buChar char="•"/>
            </a:pPr>
            <a:r>
              <a:rPr lang="en-US" dirty="0"/>
              <a:t>Schema-less, based on graph theory.</a:t>
            </a:r>
          </a:p>
          <a:p>
            <a:pPr marL="342900" indent="-342900">
              <a:buFont typeface="Arial" panose="020B0604020202020204" pitchFamily="34" charset="0"/>
              <a:buChar char="•"/>
            </a:pPr>
            <a:r>
              <a:rPr lang="en-US" dirty="0"/>
              <a:t>Only two types of data inside the graph database. </a:t>
            </a:r>
          </a:p>
          <a:p>
            <a:pPr marL="800100" lvl="1" indent="-342900">
              <a:buFont typeface="Arial" panose="020B0604020202020204" pitchFamily="34" charset="0"/>
              <a:buChar char="•"/>
            </a:pPr>
            <a:r>
              <a:rPr lang="en-US" dirty="0"/>
              <a:t>Node and relationship (edge) . </a:t>
            </a:r>
          </a:p>
          <a:p>
            <a:pPr marL="342900" indent="-342900">
              <a:buFont typeface="Arial" panose="020B0604020202020204" pitchFamily="34" charset="0"/>
              <a:buChar char="•"/>
            </a:pPr>
            <a:r>
              <a:rPr lang="en-US" dirty="0"/>
              <a:t>Widely use in social network system and large scale website architecture. </a:t>
            </a:r>
          </a:p>
          <a:p>
            <a:endParaRPr lang="en-US" dirty="0"/>
          </a:p>
        </p:txBody>
      </p:sp>
      <p:pic>
        <p:nvPicPr>
          <p:cNvPr id="8" name="Picture 7">
            <a:extLst>
              <a:ext uri="{FF2B5EF4-FFF2-40B4-BE49-F238E27FC236}">
                <a16:creationId xmlns:a16="http://schemas.microsoft.com/office/drawing/2014/main" id="{ADADCD54-5410-1A4F-AFB8-6ADD10A1838F}"/>
              </a:ext>
            </a:extLst>
          </p:cNvPr>
          <p:cNvPicPr>
            <a:picLocks noChangeAspect="1"/>
          </p:cNvPicPr>
          <p:nvPr/>
        </p:nvPicPr>
        <p:blipFill>
          <a:blip r:embed="rId2"/>
          <a:stretch>
            <a:fillRect/>
          </a:stretch>
        </p:blipFill>
        <p:spPr>
          <a:xfrm>
            <a:off x="7028786" y="2649801"/>
            <a:ext cx="4659017" cy="3304950"/>
          </a:xfrm>
          <a:prstGeom prst="rect">
            <a:avLst/>
          </a:prstGeom>
        </p:spPr>
      </p:pic>
    </p:spTree>
    <p:extLst>
      <p:ext uri="{BB962C8B-B14F-4D97-AF65-F5344CB8AC3E}">
        <p14:creationId xmlns:p14="http://schemas.microsoft.com/office/powerpoint/2010/main" val="429000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BA8C-6E64-7143-A270-F82B32462032}"/>
              </a:ext>
            </a:extLst>
          </p:cNvPr>
          <p:cNvSpPr>
            <a:spLocks noGrp="1"/>
          </p:cNvSpPr>
          <p:nvPr>
            <p:ph type="title"/>
          </p:nvPr>
        </p:nvSpPr>
        <p:spPr/>
        <p:txBody>
          <a:bodyPr/>
          <a:lstStyle/>
          <a:p>
            <a:r>
              <a:rPr lang="en-US" dirty="0"/>
              <a:t>NoSQL Database</a:t>
            </a:r>
          </a:p>
        </p:txBody>
      </p:sp>
      <p:sp>
        <p:nvSpPr>
          <p:cNvPr id="3" name="Date Placeholder 2">
            <a:extLst>
              <a:ext uri="{FF2B5EF4-FFF2-40B4-BE49-F238E27FC236}">
                <a16:creationId xmlns:a16="http://schemas.microsoft.com/office/drawing/2014/main" id="{E35D4F60-B6E4-B142-8DF1-1C42722843CA}"/>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7A7227DA-8FFF-B44D-9579-4ACC395A1809}"/>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51FEE3CF-10CD-D648-BBBF-F0EC8ABAB867}"/>
              </a:ext>
            </a:extLst>
          </p:cNvPr>
          <p:cNvSpPr>
            <a:spLocks noGrp="1"/>
          </p:cNvSpPr>
          <p:nvPr>
            <p:ph type="sldNum" sz="quarter" idx="12"/>
          </p:nvPr>
        </p:nvSpPr>
        <p:spPr/>
        <p:txBody>
          <a:bodyPr/>
          <a:lstStyle/>
          <a:p>
            <a:fld id="{5C3B061B-9F90-499E-9525-91E51689BDCC}" type="slidenum">
              <a:rPr lang="de-DE" smtClean="0"/>
              <a:pPr/>
              <a:t>11</a:t>
            </a:fld>
            <a:endParaRPr lang="de-DE" dirty="0"/>
          </a:p>
        </p:txBody>
      </p:sp>
      <p:pic>
        <p:nvPicPr>
          <p:cNvPr id="8" name="Picture 7">
            <a:extLst>
              <a:ext uri="{FF2B5EF4-FFF2-40B4-BE49-F238E27FC236}">
                <a16:creationId xmlns:a16="http://schemas.microsoft.com/office/drawing/2014/main" id="{58CD13AC-9CB5-3849-8DED-3D87AAD61B4C}"/>
              </a:ext>
            </a:extLst>
          </p:cNvPr>
          <p:cNvPicPr>
            <a:picLocks noChangeAspect="1"/>
          </p:cNvPicPr>
          <p:nvPr/>
        </p:nvPicPr>
        <p:blipFill>
          <a:blip r:embed="rId2"/>
          <a:stretch>
            <a:fillRect/>
          </a:stretch>
        </p:blipFill>
        <p:spPr>
          <a:xfrm>
            <a:off x="1583473" y="1666743"/>
            <a:ext cx="9025054" cy="4432496"/>
          </a:xfrm>
          <a:prstGeom prst="rect">
            <a:avLst/>
          </a:prstGeom>
        </p:spPr>
      </p:pic>
    </p:spTree>
    <p:extLst>
      <p:ext uri="{BB962C8B-B14F-4D97-AF65-F5344CB8AC3E}">
        <p14:creationId xmlns:p14="http://schemas.microsoft.com/office/powerpoint/2010/main" val="36373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202DB-230A-914C-A5CC-FB29C6DEEDAA}"/>
              </a:ext>
            </a:extLst>
          </p:cNvPr>
          <p:cNvSpPr>
            <a:spLocks noGrp="1"/>
          </p:cNvSpPr>
          <p:nvPr>
            <p:ph type="title"/>
          </p:nvPr>
        </p:nvSpPr>
        <p:spPr/>
        <p:txBody>
          <a:bodyPr/>
          <a:lstStyle/>
          <a:p>
            <a:r>
              <a:rPr lang="en-US" dirty="0"/>
              <a:t>Relational Database : Pros</a:t>
            </a:r>
          </a:p>
        </p:txBody>
      </p:sp>
      <p:sp>
        <p:nvSpPr>
          <p:cNvPr id="3" name="Date Placeholder 2">
            <a:extLst>
              <a:ext uri="{FF2B5EF4-FFF2-40B4-BE49-F238E27FC236}">
                <a16:creationId xmlns:a16="http://schemas.microsoft.com/office/drawing/2014/main" id="{9937408D-CFD8-7949-8949-6B3AE6C5BA88}"/>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42BDD059-E856-074A-9D7E-32A1B741E9A3}"/>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B8329D29-AC2A-BB4F-A811-EBCB89C259AD}"/>
              </a:ext>
            </a:extLst>
          </p:cNvPr>
          <p:cNvSpPr>
            <a:spLocks noGrp="1"/>
          </p:cNvSpPr>
          <p:nvPr>
            <p:ph type="sldNum" sz="quarter" idx="12"/>
          </p:nvPr>
        </p:nvSpPr>
        <p:spPr/>
        <p:txBody>
          <a:bodyPr/>
          <a:lstStyle/>
          <a:p>
            <a:fld id="{5C3B061B-9F90-499E-9525-91E51689BDCC}" type="slidenum">
              <a:rPr lang="de-DE" smtClean="0"/>
              <a:pPr/>
              <a:t>12</a:t>
            </a:fld>
            <a:endParaRPr lang="de-DE" dirty="0"/>
          </a:p>
        </p:txBody>
      </p:sp>
      <p:sp>
        <p:nvSpPr>
          <p:cNvPr id="7" name="Content Placeholder 6">
            <a:extLst>
              <a:ext uri="{FF2B5EF4-FFF2-40B4-BE49-F238E27FC236}">
                <a16:creationId xmlns:a16="http://schemas.microsoft.com/office/drawing/2014/main" id="{B6C64FBA-9BEF-434E-826F-359388450A74}"/>
              </a:ext>
            </a:extLst>
          </p:cNvPr>
          <p:cNvSpPr>
            <a:spLocks noGrp="1"/>
          </p:cNvSpPr>
          <p:nvPr>
            <p:ph idx="14"/>
          </p:nvPr>
        </p:nvSpPr>
        <p:spPr>
          <a:xfrm>
            <a:off x="1786774" y="1555915"/>
            <a:ext cx="7905866" cy="4189752"/>
          </a:xfrm>
        </p:spPr>
        <p:txBody>
          <a:bodyPr/>
          <a:lstStyle/>
          <a:p>
            <a:pPr marL="342900" indent="-342900">
              <a:buFont typeface="Arial" panose="020B0604020202020204" pitchFamily="34" charset="0"/>
              <a:buChar char="•"/>
            </a:pPr>
            <a:r>
              <a:rPr lang="en-US" dirty="0"/>
              <a:t>Works with structured data </a:t>
            </a:r>
          </a:p>
          <a:p>
            <a:pPr marL="342900" indent="-342900">
              <a:buFont typeface="Arial" panose="020B0604020202020204" pitchFamily="34" charset="0"/>
              <a:buChar char="•"/>
            </a:pPr>
            <a:r>
              <a:rPr lang="en-US" dirty="0"/>
              <a:t>Supports strict ACID transactional consistency </a:t>
            </a:r>
          </a:p>
          <a:p>
            <a:pPr marL="342900" indent="-342900">
              <a:buFont typeface="Arial" panose="020B0604020202020204" pitchFamily="34" charset="0"/>
              <a:buChar char="•"/>
            </a:pPr>
            <a:r>
              <a:rPr lang="en-US" dirty="0"/>
              <a:t>Supports joins </a:t>
            </a:r>
          </a:p>
          <a:p>
            <a:pPr marL="342900" indent="-342900">
              <a:buFont typeface="Arial" panose="020B0604020202020204" pitchFamily="34" charset="0"/>
              <a:buChar char="•"/>
            </a:pPr>
            <a:r>
              <a:rPr lang="en-US" dirty="0"/>
              <a:t>Built-in data integrity </a:t>
            </a:r>
          </a:p>
          <a:p>
            <a:pPr marL="342900" indent="-342900">
              <a:buFont typeface="Arial" panose="020B0604020202020204" pitchFamily="34" charset="0"/>
              <a:buChar char="•"/>
            </a:pPr>
            <a:r>
              <a:rPr lang="en-US" dirty="0"/>
              <a:t>Large eco-system </a:t>
            </a:r>
          </a:p>
          <a:p>
            <a:pPr marL="342900" indent="-342900">
              <a:buFont typeface="Arial" panose="020B0604020202020204" pitchFamily="34" charset="0"/>
              <a:buChar char="•"/>
            </a:pPr>
            <a:r>
              <a:rPr lang="en-US" dirty="0"/>
              <a:t>Relationships via constraints </a:t>
            </a:r>
          </a:p>
          <a:p>
            <a:pPr marL="342900" indent="-342900">
              <a:buFont typeface="Arial" panose="020B0604020202020204" pitchFamily="34" charset="0"/>
              <a:buChar char="•"/>
            </a:pPr>
            <a:r>
              <a:rPr lang="en-US" dirty="0"/>
              <a:t>Limitless indexing </a:t>
            </a:r>
          </a:p>
          <a:p>
            <a:pPr marL="342900" indent="-342900">
              <a:buFont typeface="Arial" panose="020B0604020202020204" pitchFamily="34" charset="0"/>
              <a:buChar char="•"/>
            </a:pPr>
            <a:r>
              <a:rPr lang="en-US" dirty="0"/>
              <a:t>Strong SQL </a:t>
            </a:r>
          </a:p>
          <a:p>
            <a:pPr marL="342900" indent="-342900">
              <a:buFont typeface="Arial" panose="020B0604020202020204" pitchFamily="34" charset="0"/>
              <a:buChar char="•"/>
            </a:pPr>
            <a:r>
              <a:rPr lang="en-US" dirty="0"/>
              <a:t>OLTP and OLAP </a:t>
            </a:r>
          </a:p>
          <a:p>
            <a:pPr marL="342900" indent="-342900">
              <a:buFont typeface="Arial" panose="020B0604020202020204" pitchFamily="34" charset="0"/>
              <a:buChar char="•"/>
            </a:pPr>
            <a:r>
              <a:rPr lang="en-US" dirty="0"/>
              <a:t>Most off-the-shelf applications run on RDBMS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838956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202DB-230A-914C-A5CC-FB29C6DEEDAA}"/>
              </a:ext>
            </a:extLst>
          </p:cNvPr>
          <p:cNvSpPr>
            <a:spLocks noGrp="1"/>
          </p:cNvSpPr>
          <p:nvPr>
            <p:ph type="title"/>
          </p:nvPr>
        </p:nvSpPr>
        <p:spPr/>
        <p:txBody>
          <a:bodyPr/>
          <a:lstStyle/>
          <a:p>
            <a:r>
              <a:rPr lang="en-US" dirty="0"/>
              <a:t>Relational Database : Cons</a:t>
            </a:r>
          </a:p>
        </p:txBody>
      </p:sp>
      <p:sp>
        <p:nvSpPr>
          <p:cNvPr id="3" name="Date Placeholder 2">
            <a:extLst>
              <a:ext uri="{FF2B5EF4-FFF2-40B4-BE49-F238E27FC236}">
                <a16:creationId xmlns:a16="http://schemas.microsoft.com/office/drawing/2014/main" id="{9937408D-CFD8-7949-8949-6B3AE6C5BA88}"/>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42BDD059-E856-074A-9D7E-32A1B741E9A3}"/>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B8329D29-AC2A-BB4F-A811-EBCB89C259AD}"/>
              </a:ext>
            </a:extLst>
          </p:cNvPr>
          <p:cNvSpPr>
            <a:spLocks noGrp="1"/>
          </p:cNvSpPr>
          <p:nvPr>
            <p:ph type="sldNum" sz="quarter" idx="12"/>
          </p:nvPr>
        </p:nvSpPr>
        <p:spPr/>
        <p:txBody>
          <a:bodyPr/>
          <a:lstStyle/>
          <a:p>
            <a:fld id="{5C3B061B-9F90-499E-9525-91E51689BDCC}" type="slidenum">
              <a:rPr lang="de-DE" smtClean="0"/>
              <a:pPr/>
              <a:t>13</a:t>
            </a:fld>
            <a:endParaRPr lang="de-DE" dirty="0"/>
          </a:p>
        </p:txBody>
      </p:sp>
      <p:sp>
        <p:nvSpPr>
          <p:cNvPr id="7" name="Content Placeholder 6">
            <a:extLst>
              <a:ext uri="{FF2B5EF4-FFF2-40B4-BE49-F238E27FC236}">
                <a16:creationId xmlns:a16="http://schemas.microsoft.com/office/drawing/2014/main" id="{B6C64FBA-9BEF-434E-826F-359388450A74}"/>
              </a:ext>
            </a:extLst>
          </p:cNvPr>
          <p:cNvSpPr>
            <a:spLocks noGrp="1"/>
          </p:cNvSpPr>
          <p:nvPr>
            <p:ph idx="14"/>
          </p:nvPr>
        </p:nvSpPr>
        <p:spPr>
          <a:xfrm>
            <a:off x="1786774" y="1555915"/>
            <a:ext cx="7905866" cy="4189752"/>
          </a:xfrm>
        </p:spPr>
        <p:txBody>
          <a:bodyPr/>
          <a:lstStyle/>
          <a:p>
            <a:pPr marL="342900" indent="-342900">
              <a:buFont typeface="Arial" panose="020B0604020202020204" pitchFamily="34" charset="0"/>
              <a:buChar char="•"/>
            </a:pPr>
            <a:r>
              <a:rPr lang="en-US" dirty="0"/>
              <a:t>Does not scale out horizontally (concurrency and data size) – only vertically, unless use </a:t>
            </a:r>
            <a:r>
              <a:rPr lang="en-US" dirty="0" err="1"/>
              <a:t>sharding</a:t>
            </a:r>
            <a:r>
              <a:rPr lang="en-US" dirty="0"/>
              <a:t> </a:t>
            </a:r>
          </a:p>
          <a:p>
            <a:pPr marL="342900" indent="-342900">
              <a:buFont typeface="Arial" panose="020B0604020202020204" pitchFamily="34" charset="0"/>
              <a:buChar char="•"/>
            </a:pPr>
            <a:r>
              <a:rPr lang="en-US" dirty="0"/>
              <a:t>Data is normalized, meaning lots of joins, affecting speed </a:t>
            </a:r>
          </a:p>
          <a:p>
            <a:pPr marL="342900" indent="-342900">
              <a:buFont typeface="Arial" panose="020B0604020202020204" pitchFamily="34" charset="0"/>
              <a:buChar char="•"/>
            </a:pPr>
            <a:r>
              <a:rPr lang="en-US" dirty="0"/>
              <a:t>Difficulty in working with semi-structured data </a:t>
            </a:r>
          </a:p>
          <a:p>
            <a:pPr marL="342900" indent="-342900">
              <a:buFont typeface="Arial" panose="020B0604020202020204" pitchFamily="34" charset="0"/>
              <a:buChar char="•"/>
            </a:pPr>
            <a:r>
              <a:rPr lang="en-US" dirty="0"/>
              <a:t>Schema-on-write </a:t>
            </a:r>
          </a:p>
          <a:p>
            <a:pPr marL="342900" indent="-342900">
              <a:buFont typeface="Arial" panose="020B0604020202020204" pitchFamily="34" charset="0"/>
              <a:buChar char="•"/>
            </a:pPr>
            <a:r>
              <a:rPr lang="en-US" dirty="0"/>
              <a:t>Cost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65924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8E00-0929-B949-9C12-D861C883ED42}"/>
              </a:ext>
            </a:extLst>
          </p:cNvPr>
          <p:cNvSpPr>
            <a:spLocks noGrp="1"/>
          </p:cNvSpPr>
          <p:nvPr>
            <p:ph type="title"/>
          </p:nvPr>
        </p:nvSpPr>
        <p:spPr/>
        <p:txBody>
          <a:bodyPr/>
          <a:lstStyle/>
          <a:p>
            <a:r>
              <a:rPr lang="en-US" dirty="0"/>
              <a:t>NoSQL : Pros</a:t>
            </a:r>
          </a:p>
        </p:txBody>
      </p:sp>
      <p:sp>
        <p:nvSpPr>
          <p:cNvPr id="3" name="Date Placeholder 2">
            <a:extLst>
              <a:ext uri="{FF2B5EF4-FFF2-40B4-BE49-F238E27FC236}">
                <a16:creationId xmlns:a16="http://schemas.microsoft.com/office/drawing/2014/main" id="{3070EB4F-D192-B245-971E-E810A2F5F98A}"/>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DA305324-7EF7-4349-8EF4-43AD86977BBE}"/>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A9A7A30A-4293-3B47-94C9-8E5DA1FF63A7}"/>
              </a:ext>
            </a:extLst>
          </p:cNvPr>
          <p:cNvSpPr>
            <a:spLocks noGrp="1"/>
          </p:cNvSpPr>
          <p:nvPr>
            <p:ph type="sldNum" sz="quarter" idx="12"/>
          </p:nvPr>
        </p:nvSpPr>
        <p:spPr/>
        <p:txBody>
          <a:bodyPr/>
          <a:lstStyle/>
          <a:p>
            <a:fld id="{5C3B061B-9F90-499E-9525-91E51689BDCC}" type="slidenum">
              <a:rPr lang="de-DE" smtClean="0"/>
              <a:pPr/>
              <a:t>14</a:t>
            </a:fld>
            <a:endParaRPr lang="de-DE" dirty="0"/>
          </a:p>
        </p:txBody>
      </p:sp>
      <p:sp>
        <p:nvSpPr>
          <p:cNvPr id="7" name="Content Placeholder 6">
            <a:extLst>
              <a:ext uri="{FF2B5EF4-FFF2-40B4-BE49-F238E27FC236}">
                <a16:creationId xmlns:a16="http://schemas.microsoft.com/office/drawing/2014/main" id="{DD796077-669C-3D4D-86D2-56936AC9B6E2}"/>
              </a:ext>
            </a:extLst>
          </p:cNvPr>
          <p:cNvSpPr>
            <a:spLocks noGrp="1"/>
          </p:cNvSpPr>
          <p:nvPr>
            <p:ph idx="14"/>
          </p:nvPr>
        </p:nvSpPr>
        <p:spPr>
          <a:xfrm>
            <a:off x="1786775" y="1561171"/>
            <a:ext cx="7905866" cy="4039530"/>
          </a:xfrm>
        </p:spPr>
        <p:txBody>
          <a:bodyPr/>
          <a:lstStyle/>
          <a:p>
            <a:pPr marL="342900" indent="-342900">
              <a:buFont typeface="Arial" panose="020B0604020202020204" pitchFamily="34" charset="0"/>
              <a:buChar char="•"/>
            </a:pPr>
            <a:r>
              <a:rPr lang="en-US" dirty="0"/>
              <a:t>Works with semi-structured data (JSON, XML) </a:t>
            </a:r>
          </a:p>
          <a:p>
            <a:pPr marL="342900" indent="-342900">
              <a:buFont typeface="Arial" panose="020B0604020202020204" pitchFamily="34" charset="0"/>
              <a:buChar char="•"/>
            </a:pPr>
            <a:r>
              <a:rPr lang="en-US" dirty="0"/>
              <a:t>Scales out (horizontal scaling – parallel query performance, replication) </a:t>
            </a:r>
          </a:p>
          <a:p>
            <a:pPr marL="342900" indent="-342900">
              <a:buFont typeface="Arial" panose="020B0604020202020204" pitchFamily="34" charset="0"/>
              <a:buChar char="•"/>
            </a:pPr>
            <a:r>
              <a:rPr lang="en-US" dirty="0"/>
              <a:t>High concurrency, high volume random reads and writes </a:t>
            </a:r>
          </a:p>
          <a:p>
            <a:pPr marL="342900" indent="-342900">
              <a:buFont typeface="Arial" panose="020B0604020202020204" pitchFamily="34" charset="0"/>
              <a:buChar char="•"/>
            </a:pPr>
            <a:r>
              <a:rPr lang="en-US" dirty="0"/>
              <a:t>Massive data stores </a:t>
            </a:r>
          </a:p>
          <a:p>
            <a:pPr marL="342900" indent="-342900">
              <a:buFont typeface="Arial" panose="020B0604020202020204" pitchFamily="34" charset="0"/>
              <a:buChar char="•"/>
            </a:pPr>
            <a:r>
              <a:rPr lang="en-US" dirty="0"/>
              <a:t>Schema-free, schema-on-read </a:t>
            </a:r>
          </a:p>
          <a:p>
            <a:pPr marL="342900" indent="-342900">
              <a:buFont typeface="Arial" panose="020B0604020202020204" pitchFamily="34" charset="0"/>
              <a:buChar char="•"/>
            </a:pPr>
            <a:r>
              <a:rPr lang="en-US" dirty="0"/>
              <a:t>Supports documents with different fields </a:t>
            </a:r>
          </a:p>
          <a:p>
            <a:pPr marL="342900" indent="-342900">
              <a:buFont typeface="Arial" panose="020B0604020202020204" pitchFamily="34" charset="0"/>
              <a:buChar char="•"/>
            </a:pPr>
            <a:r>
              <a:rPr lang="en-US" dirty="0"/>
              <a:t>High availability </a:t>
            </a:r>
          </a:p>
          <a:p>
            <a:pPr marL="342900" indent="-342900">
              <a:buFont typeface="Arial" panose="020B0604020202020204" pitchFamily="34" charset="0"/>
              <a:buChar char="•"/>
            </a:pPr>
            <a:r>
              <a:rPr lang="en-US" dirty="0"/>
              <a:t>Cost </a:t>
            </a:r>
          </a:p>
          <a:p>
            <a:pPr marL="342900" indent="-342900">
              <a:buFont typeface="Arial" panose="020B0604020202020204" pitchFamily="34" charset="0"/>
              <a:buChar char="•"/>
            </a:pPr>
            <a:r>
              <a:rPr lang="en-US" dirty="0"/>
              <a:t>Simplicity of design: no “impedance mismatch” </a:t>
            </a:r>
          </a:p>
          <a:p>
            <a:pPr marL="342900" indent="-342900">
              <a:buFont typeface="Arial" panose="020B0604020202020204" pitchFamily="34" charset="0"/>
              <a:buChar char="•"/>
            </a:pPr>
            <a:r>
              <a:rPr lang="en-US" dirty="0"/>
              <a:t>Finer control over availability </a:t>
            </a:r>
          </a:p>
          <a:p>
            <a:pPr marL="342900" indent="-342900">
              <a:buFont typeface="Arial" panose="020B0604020202020204" pitchFamily="34" charset="0"/>
              <a:buChar char="•"/>
            </a:pPr>
            <a:r>
              <a:rPr lang="en-US" dirty="0"/>
              <a:t>Speed, due to not having to join tables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990745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8E00-0929-B949-9C12-D861C883ED42}"/>
              </a:ext>
            </a:extLst>
          </p:cNvPr>
          <p:cNvSpPr>
            <a:spLocks noGrp="1"/>
          </p:cNvSpPr>
          <p:nvPr>
            <p:ph type="title"/>
          </p:nvPr>
        </p:nvSpPr>
        <p:spPr/>
        <p:txBody>
          <a:bodyPr/>
          <a:lstStyle/>
          <a:p>
            <a:r>
              <a:rPr lang="en-US" dirty="0"/>
              <a:t>NoSQL : Cons</a:t>
            </a:r>
          </a:p>
        </p:txBody>
      </p:sp>
      <p:sp>
        <p:nvSpPr>
          <p:cNvPr id="3" name="Date Placeholder 2">
            <a:extLst>
              <a:ext uri="{FF2B5EF4-FFF2-40B4-BE49-F238E27FC236}">
                <a16:creationId xmlns:a16="http://schemas.microsoft.com/office/drawing/2014/main" id="{3070EB4F-D192-B245-971E-E810A2F5F98A}"/>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DA305324-7EF7-4349-8EF4-43AD86977BBE}"/>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A9A7A30A-4293-3B47-94C9-8E5DA1FF63A7}"/>
              </a:ext>
            </a:extLst>
          </p:cNvPr>
          <p:cNvSpPr>
            <a:spLocks noGrp="1"/>
          </p:cNvSpPr>
          <p:nvPr>
            <p:ph type="sldNum" sz="quarter" idx="12"/>
          </p:nvPr>
        </p:nvSpPr>
        <p:spPr/>
        <p:txBody>
          <a:bodyPr/>
          <a:lstStyle/>
          <a:p>
            <a:fld id="{5C3B061B-9F90-499E-9525-91E51689BDCC}" type="slidenum">
              <a:rPr lang="de-DE" smtClean="0"/>
              <a:pPr/>
              <a:t>15</a:t>
            </a:fld>
            <a:endParaRPr lang="de-DE" dirty="0"/>
          </a:p>
        </p:txBody>
      </p:sp>
      <p:sp>
        <p:nvSpPr>
          <p:cNvPr id="7" name="Content Placeholder 6">
            <a:extLst>
              <a:ext uri="{FF2B5EF4-FFF2-40B4-BE49-F238E27FC236}">
                <a16:creationId xmlns:a16="http://schemas.microsoft.com/office/drawing/2014/main" id="{DD796077-669C-3D4D-86D2-56936AC9B6E2}"/>
              </a:ext>
            </a:extLst>
          </p:cNvPr>
          <p:cNvSpPr>
            <a:spLocks noGrp="1"/>
          </p:cNvSpPr>
          <p:nvPr>
            <p:ph idx="14"/>
          </p:nvPr>
        </p:nvSpPr>
        <p:spPr>
          <a:xfrm>
            <a:off x="1786775" y="1561171"/>
            <a:ext cx="8935690" cy="4039530"/>
          </a:xfrm>
        </p:spPr>
        <p:txBody>
          <a:bodyPr/>
          <a:lstStyle/>
          <a:p>
            <a:pPr marL="342900" indent="-342900">
              <a:buFont typeface="Arial" panose="020B0604020202020204" pitchFamily="34" charset="0"/>
              <a:buChar char="•"/>
            </a:pPr>
            <a:r>
              <a:rPr lang="en-US" sz="2200" dirty="0"/>
              <a:t>Weaker or eventual consistency (BASE) instead of ACID </a:t>
            </a:r>
          </a:p>
          <a:p>
            <a:pPr marL="342900" indent="-342900">
              <a:buFont typeface="Arial" panose="020B0604020202020204" pitchFamily="34" charset="0"/>
              <a:buChar char="•"/>
            </a:pPr>
            <a:r>
              <a:rPr lang="en-US" sz="2200" dirty="0"/>
              <a:t>Limited support for joins, does not support star schema </a:t>
            </a:r>
          </a:p>
          <a:p>
            <a:pPr marL="342900" indent="-342900">
              <a:buFont typeface="Arial" panose="020B0604020202020204" pitchFamily="34" charset="0"/>
              <a:buChar char="•"/>
            </a:pPr>
            <a:r>
              <a:rPr lang="en-US" sz="2200" dirty="0"/>
              <a:t>Data is denormalized, requiring mass updates (i.e. product name change) </a:t>
            </a:r>
          </a:p>
          <a:p>
            <a:pPr marL="342900" indent="-342900">
              <a:buFont typeface="Arial" panose="020B0604020202020204" pitchFamily="34" charset="0"/>
              <a:buChar char="•"/>
            </a:pPr>
            <a:r>
              <a:rPr lang="en-US" sz="2200" dirty="0"/>
              <a:t>Does not have built-in data integrity (must do in code) </a:t>
            </a:r>
          </a:p>
          <a:p>
            <a:pPr marL="342900" indent="-342900">
              <a:buFont typeface="Arial" panose="020B0604020202020204" pitchFamily="34" charset="0"/>
              <a:buChar char="•"/>
            </a:pPr>
            <a:r>
              <a:rPr lang="en-US" sz="2200" dirty="0"/>
              <a:t>No relationship enforcement </a:t>
            </a:r>
          </a:p>
          <a:p>
            <a:pPr marL="342900" indent="-342900">
              <a:buFont typeface="Arial" panose="020B0604020202020204" pitchFamily="34" charset="0"/>
              <a:buChar char="•"/>
            </a:pPr>
            <a:r>
              <a:rPr lang="en-US" sz="2200" dirty="0"/>
              <a:t>Limited indexing </a:t>
            </a:r>
          </a:p>
          <a:p>
            <a:pPr marL="342900" indent="-342900">
              <a:buFont typeface="Arial" panose="020B0604020202020204" pitchFamily="34" charset="0"/>
              <a:buChar char="•"/>
            </a:pPr>
            <a:r>
              <a:rPr lang="en-US" sz="2200" dirty="0"/>
              <a:t>Weak SQL </a:t>
            </a:r>
          </a:p>
          <a:p>
            <a:pPr marL="342900" indent="-342900">
              <a:buFont typeface="Arial" panose="020B0604020202020204" pitchFamily="34" charset="0"/>
              <a:buChar char="•"/>
            </a:pPr>
            <a:r>
              <a:rPr lang="en-US" sz="2200" dirty="0"/>
              <a:t>Limited transaction support </a:t>
            </a:r>
          </a:p>
          <a:p>
            <a:pPr marL="342900" indent="-342900">
              <a:buFont typeface="Arial" panose="020B0604020202020204" pitchFamily="34" charset="0"/>
              <a:buChar char="•"/>
            </a:pPr>
            <a:r>
              <a:rPr lang="en-US" sz="2200" dirty="0"/>
              <a:t>Slow mass updates </a:t>
            </a:r>
          </a:p>
          <a:p>
            <a:pPr marL="342900" indent="-342900">
              <a:buFont typeface="Arial" panose="020B0604020202020204" pitchFamily="34" charset="0"/>
              <a:buChar char="•"/>
            </a:pPr>
            <a:r>
              <a:rPr lang="en-US" sz="2200" dirty="0"/>
              <a:t>Uses 10-50x more space (replication, denormalized, documents) </a:t>
            </a:r>
          </a:p>
          <a:p>
            <a:pPr marL="342900" indent="-342900">
              <a:buFont typeface="Arial" panose="020B0604020202020204" pitchFamily="34" charset="0"/>
              <a:buChar char="•"/>
            </a:pPr>
            <a:r>
              <a:rPr lang="en-US" sz="2200" dirty="0"/>
              <a:t>Difficulty tracking schema changes over time </a:t>
            </a:r>
          </a:p>
          <a:p>
            <a:pPr marL="342900" indent="-342900">
              <a:buFont typeface="Arial" panose="020B0604020202020204" pitchFamily="34" charset="0"/>
              <a:buChar char="•"/>
            </a:pPr>
            <a:r>
              <a:rPr lang="en-US" sz="2200" dirty="0"/>
              <a:t>Most NoSQL databases are still too immature for reliable enterprise operational applications </a:t>
            </a: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3413374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A72-B079-174E-8411-086A7DB495C8}"/>
              </a:ext>
            </a:extLst>
          </p:cNvPr>
          <p:cNvSpPr>
            <a:spLocks noGrp="1"/>
          </p:cNvSpPr>
          <p:nvPr>
            <p:ph type="title"/>
          </p:nvPr>
        </p:nvSpPr>
        <p:spPr/>
        <p:txBody>
          <a:bodyPr/>
          <a:lstStyle/>
          <a:p>
            <a:r>
              <a:rPr lang="en-US" dirty="0"/>
              <a:t>Data store Positioning</a:t>
            </a:r>
          </a:p>
        </p:txBody>
      </p:sp>
      <p:sp>
        <p:nvSpPr>
          <p:cNvPr id="3" name="Date Placeholder 2">
            <a:extLst>
              <a:ext uri="{FF2B5EF4-FFF2-40B4-BE49-F238E27FC236}">
                <a16:creationId xmlns:a16="http://schemas.microsoft.com/office/drawing/2014/main" id="{9DFCB16F-18C6-EF40-886F-16CBD801C359}"/>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8A6A3336-5CE5-3C4B-828F-BED1C1C19EE7}"/>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31517A42-42F0-564F-B493-C15382A18B7B}"/>
              </a:ext>
            </a:extLst>
          </p:cNvPr>
          <p:cNvSpPr>
            <a:spLocks noGrp="1"/>
          </p:cNvSpPr>
          <p:nvPr>
            <p:ph type="sldNum" sz="quarter" idx="12"/>
          </p:nvPr>
        </p:nvSpPr>
        <p:spPr/>
        <p:txBody>
          <a:bodyPr/>
          <a:lstStyle/>
          <a:p>
            <a:fld id="{5C3B061B-9F90-499E-9525-91E51689BDCC}" type="slidenum">
              <a:rPr lang="de-DE" smtClean="0"/>
              <a:pPr/>
              <a:t>16</a:t>
            </a:fld>
            <a:endParaRPr lang="de-DE" dirty="0"/>
          </a:p>
        </p:txBody>
      </p:sp>
      <p:pic>
        <p:nvPicPr>
          <p:cNvPr id="8" name="Picture 7">
            <a:extLst>
              <a:ext uri="{FF2B5EF4-FFF2-40B4-BE49-F238E27FC236}">
                <a16:creationId xmlns:a16="http://schemas.microsoft.com/office/drawing/2014/main" id="{796C7E7C-ACC6-9A47-BC5A-F97D54C43661}"/>
              </a:ext>
            </a:extLst>
          </p:cNvPr>
          <p:cNvPicPr>
            <a:picLocks noChangeAspect="1"/>
          </p:cNvPicPr>
          <p:nvPr/>
        </p:nvPicPr>
        <p:blipFill>
          <a:blip r:embed="rId2"/>
          <a:stretch>
            <a:fillRect/>
          </a:stretch>
        </p:blipFill>
        <p:spPr>
          <a:xfrm>
            <a:off x="1594624" y="1517963"/>
            <a:ext cx="9002751" cy="4731372"/>
          </a:xfrm>
          <a:prstGeom prst="rect">
            <a:avLst/>
          </a:prstGeom>
        </p:spPr>
      </p:pic>
    </p:spTree>
    <p:extLst>
      <p:ext uri="{BB962C8B-B14F-4D97-AF65-F5344CB8AC3E}">
        <p14:creationId xmlns:p14="http://schemas.microsoft.com/office/powerpoint/2010/main" val="1812145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4"/>
          <p:cNvSpPr>
            <a:spLocks noGrp="1"/>
          </p:cNvSpPr>
          <p:nvPr>
            <p:ph type="title"/>
          </p:nvPr>
        </p:nvSpPr>
        <p:spPr/>
        <p:txBody>
          <a:bodyPr anchor="ctr"/>
          <a:lstStyle/>
          <a:p>
            <a:r>
              <a:rPr lang="en-US" altLang="en-US" dirty="0"/>
              <a:t>Introduction to </a:t>
            </a:r>
            <a:r>
              <a:rPr lang="en-US" altLang="en-US" dirty="0" err="1"/>
              <a:t>YottaDB</a:t>
            </a:r>
            <a:endParaRPr lang="th-TH" altLang="en-US" dirty="0"/>
          </a:p>
        </p:txBody>
      </p:sp>
      <p:sp>
        <p:nvSpPr>
          <p:cNvPr id="2" name="Date Placeholder 1"/>
          <p:cNvSpPr>
            <a:spLocks noGrp="1"/>
          </p:cNvSpPr>
          <p:nvPr>
            <p:ph type="dt" sz="half" idx="10"/>
          </p:nvPr>
        </p:nvSpPr>
        <p:spPr/>
        <p:txBody>
          <a:bodyPr/>
          <a:lstStyle/>
          <a:p>
            <a:r>
              <a:rPr lang="en-US"/>
              <a:t>18-Dec-19</a:t>
            </a:r>
            <a:endParaRPr lang="de-DE"/>
          </a:p>
        </p:txBody>
      </p:sp>
      <p:sp>
        <p:nvSpPr>
          <p:cNvPr id="3" name="Footer Placeholder 2"/>
          <p:cNvSpPr>
            <a:spLocks noGrp="1"/>
          </p:cNvSpPr>
          <p:nvPr>
            <p:ph type="ftr" sz="quarter" idx="11"/>
          </p:nvPr>
        </p:nvSpPr>
        <p:spPr/>
        <p:txBody>
          <a:bodyPr/>
          <a:lstStyle/>
          <a:p>
            <a:r>
              <a:rPr lang="de-DE"/>
              <a:t>YottaDB Foundation</a:t>
            </a:r>
          </a:p>
        </p:txBody>
      </p:sp>
      <p:sp>
        <p:nvSpPr>
          <p:cNvPr id="4" name="Slide Number Placeholder 3"/>
          <p:cNvSpPr>
            <a:spLocks noGrp="1"/>
          </p:cNvSpPr>
          <p:nvPr>
            <p:ph type="sldNum" sz="quarter" idx="12"/>
          </p:nvPr>
        </p:nvSpPr>
        <p:spPr/>
        <p:txBody>
          <a:bodyPr/>
          <a:lstStyle/>
          <a:p>
            <a:fld id="{5C3B061B-9F90-499E-9525-91E51689BDCC}" type="slidenum">
              <a:rPr lang="de-DE" smtClean="0"/>
              <a:pPr/>
              <a:t>17</a:t>
            </a:fld>
            <a:endParaRPr lang="de-DE" dirty="0"/>
          </a:p>
        </p:txBody>
      </p:sp>
    </p:spTree>
    <p:extLst>
      <p:ext uri="{BB962C8B-B14F-4D97-AF65-F5344CB8AC3E}">
        <p14:creationId xmlns:p14="http://schemas.microsoft.com/office/powerpoint/2010/main" val="3276811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YottaDB</a:t>
            </a:r>
            <a:r>
              <a:rPr lang="en-US" dirty="0"/>
              <a:t> – https://yottadb.com</a:t>
            </a:r>
          </a:p>
        </p:txBody>
      </p:sp>
      <p:sp>
        <p:nvSpPr>
          <p:cNvPr id="4" name="Slide Number Placeholder 3"/>
          <p:cNvSpPr>
            <a:spLocks noGrp="1"/>
          </p:cNvSpPr>
          <p:nvPr>
            <p:ph type="sldNum" sz="quarter" idx="12"/>
          </p:nvPr>
        </p:nvSpPr>
        <p:spPr/>
        <p:txBody>
          <a:bodyPr/>
          <a:lstStyle/>
          <a:p>
            <a:fld id="{5C3B061B-9F90-499E-9525-91E51689BDCC}" type="slidenum">
              <a:rPr lang="de-DE" smtClean="0"/>
              <a:pPr/>
              <a:t>18</a:t>
            </a:fld>
            <a:endParaRPr lang="de-DE" dirty="0"/>
          </a:p>
        </p:txBody>
      </p:sp>
      <p:sp>
        <p:nvSpPr>
          <p:cNvPr id="7" name="Text Placeholder 6"/>
          <p:cNvSpPr>
            <a:spLocks noGrp="1"/>
          </p:cNvSpPr>
          <p:nvPr>
            <p:ph type="body" idx="13"/>
          </p:nvPr>
        </p:nvSpPr>
        <p:spPr/>
        <p:txBody>
          <a:bodyPr/>
          <a:lstStyle/>
          <a:p>
            <a:endParaRPr lang="en-US" dirty="0"/>
          </a:p>
        </p:txBody>
      </p:sp>
      <p:sp>
        <p:nvSpPr>
          <p:cNvPr id="8" name="Content Placeholder 7"/>
          <p:cNvSpPr>
            <a:spLocks noGrp="1"/>
          </p:cNvSpPr>
          <p:nvPr>
            <p:ph idx="14"/>
          </p:nvPr>
        </p:nvSpPr>
        <p:spPr/>
        <p:txBody>
          <a:bodyPr/>
          <a:lstStyle/>
          <a:p>
            <a:pPr marL="342900" indent="-342900">
              <a:buFont typeface="Arial" panose="020B0604020202020204" pitchFamily="34" charset="0"/>
              <a:buChar char="•"/>
            </a:pPr>
            <a:r>
              <a:rPr lang="en-US" sz="2800" dirty="0"/>
              <a:t> A </a:t>
            </a:r>
            <a:r>
              <a:rPr lang="en-US" sz="2800" dirty="0" err="1"/>
              <a:t>NoSQL</a:t>
            </a:r>
            <a:r>
              <a:rPr lang="en-US" sz="2800" dirty="0"/>
              <a:t> database with a proven, mature code base that both scales up to enterprise-scale applications and scales down to the needs of embedded systems. </a:t>
            </a:r>
          </a:p>
          <a:p>
            <a:pPr marL="342900" indent="-342900">
              <a:buFont typeface="Arial" panose="020B0604020202020204" pitchFamily="34" charset="0"/>
              <a:buChar char="•"/>
            </a:pPr>
            <a:r>
              <a:rPr lang="en-US" sz="2800" dirty="0"/>
              <a:t>Rock Solid. Lightning Fast. Secure. Pick any three.</a:t>
            </a:r>
          </a:p>
        </p:txBody>
      </p:sp>
      <p:sp>
        <p:nvSpPr>
          <p:cNvPr id="5" name="Date Placeholder 4"/>
          <p:cNvSpPr>
            <a:spLocks noGrp="1"/>
          </p:cNvSpPr>
          <p:nvPr>
            <p:ph type="dt" sz="half" idx="10"/>
          </p:nvPr>
        </p:nvSpPr>
        <p:spPr/>
        <p:txBody>
          <a:bodyPr/>
          <a:lstStyle/>
          <a:p>
            <a:r>
              <a:rPr lang="en-US"/>
              <a:t>18-Dec-19</a:t>
            </a:r>
            <a:endParaRPr lang="de-DE"/>
          </a:p>
        </p:txBody>
      </p:sp>
      <p:sp>
        <p:nvSpPr>
          <p:cNvPr id="9" name="Footer Placeholder 8"/>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260371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YottaDB</a:t>
            </a:r>
            <a:r>
              <a:rPr lang="en-US" dirty="0"/>
              <a:t> is a </a:t>
            </a:r>
            <a:r>
              <a:rPr lang="en-US" dirty="0" err="1"/>
              <a:t>NoSQL</a:t>
            </a:r>
            <a:r>
              <a:rPr lang="en-US" dirty="0"/>
              <a:t> database</a:t>
            </a:r>
          </a:p>
        </p:txBody>
      </p:sp>
      <p:sp>
        <p:nvSpPr>
          <p:cNvPr id="4" name="Slide Number Placeholder 3"/>
          <p:cNvSpPr>
            <a:spLocks noGrp="1"/>
          </p:cNvSpPr>
          <p:nvPr>
            <p:ph type="sldNum" sz="quarter" idx="12"/>
          </p:nvPr>
        </p:nvSpPr>
        <p:spPr/>
        <p:txBody>
          <a:bodyPr/>
          <a:lstStyle/>
          <a:p>
            <a:fld id="{5C3B061B-9F90-499E-9525-91E51689BDCC}" type="slidenum">
              <a:rPr lang="de-DE" smtClean="0"/>
              <a:pPr/>
              <a:t>19</a:t>
            </a:fld>
            <a:endParaRPr lang="de-DE" dirty="0"/>
          </a:p>
        </p:txBody>
      </p:sp>
      <p:sp>
        <p:nvSpPr>
          <p:cNvPr id="7" name="Text Placeholder 6"/>
          <p:cNvSpPr>
            <a:spLocks noGrp="1"/>
          </p:cNvSpPr>
          <p:nvPr>
            <p:ph type="body" idx="13"/>
          </p:nvPr>
        </p:nvSpPr>
        <p:spPr/>
        <p:txBody>
          <a:bodyPr/>
          <a:lstStyle/>
          <a:p>
            <a:endParaRPr lang="en-US"/>
          </a:p>
        </p:txBody>
      </p:sp>
      <p:sp>
        <p:nvSpPr>
          <p:cNvPr id="8" name="Content Placeholder 7"/>
          <p:cNvSpPr>
            <a:spLocks noGrp="1"/>
          </p:cNvSpPr>
          <p:nvPr>
            <p:ph idx="14"/>
          </p:nvPr>
        </p:nvSpPr>
        <p:spPr/>
        <p:txBody>
          <a:bodyPr/>
          <a:lstStyle/>
          <a:p>
            <a:pPr marL="342900" indent="-342900">
              <a:buFont typeface="Arial" panose="020B0604020202020204" pitchFamily="34" charset="0"/>
              <a:buChar char="•"/>
            </a:pPr>
            <a:r>
              <a:rPr lang="en-US" dirty="0"/>
              <a:t>Data is stored as a hierarchy of key-value data</a:t>
            </a:r>
          </a:p>
          <a:p>
            <a:pPr marL="342900" indent="-342900">
              <a:buFont typeface="Arial" panose="020B0604020202020204" pitchFamily="34" charset="0"/>
              <a:buChar char="•"/>
            </a:pPr>
            <a:r>
              <a:rPr lang="en-US" dirty="0"/>
              <a:t>i.e., [“people”, “</a:t>
            </a:r>
            <a:r>
              <a:rPr lang="en-US" dirty="0" err="1"/>
              <a:t>sanchez</a:t>
            </a:r>
            <a:r>
              <a:rPr lang="en-US" dirty="0"/>
              <a:t>”, “rick”, “alive”]=”?”</a:t>
            </a:r>
          </a:p>
          <a:p>
            <a:pPr marL="342900" indent="-342900">
              <a:buFont typeface="Arial" panose="020B0604020202020204" pitchFamily="34" charset="0"/>
              <a:buChar char="•"/>
            </a:pPr>
            <a:r>
              <a:rPr lang="en-US" dirty="0"/>
              <a:t>Very good for data which has hierarchy</a:t>
            </a:r>
          </a:p>
          <a:p>
            <a:pPr marL="342900" indent="-342900">
              <a:buFont typeface="Arial" panose="020B0604020202020204" pitchFamily="34" charset="0"/>
              <a:buChar char="•"/>
            </a:pPr>
            <a:r>
              <a:rPr lang="en-US" dirty="0"/>
              <a:t>Where in SQL you would have a related table, you instead represent it as a “subscript” of the parent key</a:t>
            </a:r>
          </a:p>
        </p:txBody>
      </p:sp>
      <p:sp>
        <p:nvSpPr>
          <p:cNvPr id="5" name="Date Placeholder 4"/>
          <p:cNvSpPr>
            <a:spLocks noGrp="1"/>
          </p:cNvSpPr>
          <p:nvPr>
            <p:ph type="dt" sz="half" idx="10"/>
          </p:nvPr>
        </p:nvSpPr>
        <p:spPr/>
        <p:txBody>
          <a:bodyPr/>
          <a:lstStyle/>
          <a:p>
            <a:r>
              <a:rPr lang="en-US"/>
              <a:t>18-Dec-19</a:t>
            </a:r>
            <a:endParaRPr lang="de-DE"/>
          </a:p>
        </p:txBody>
      </p:sp>
      <p:sp>
        <p:nvSpPr>
          <p:cNvPr id="9" name="Footer Placeholder 8"/>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1423397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DC09C-F569-0747-9F99-128D9105074A}"/>
              </a:ext>
            </a:extLst>
          </p:cNvPr>
          <p:cNvSpPr>
            <a:spLocks noGrp="1"/>
          </p:cNvSpPr>
          <p:nvPr>
            <p:ph type="title"/>
          </p:nvPr>
        </p:nvSpPr>
        <p:spPr/>
        <p:txBody>
          <a:bodyPr/>
          <a:lstStyle/>
          <a:p>
            <a:r>
              <a:rPr lang="en-US" dirty="0"/>
              <a:t>About Me</a:t>
            </a:r>
          </a:p>
        </p:txBody>
      </p:sp>
      <p:sp>
        <p:nvSpPr>
          <p:cNvPr id="2" name="Date Placeholder 1">
            <a:extLst>
              <a:ext uri="{FF2B5EF4-FFF2-40B4-BE49-F238E27FC236}">
                <a16:creationId xmlns:a16="http://schemas.microsoft.com/office/drawing/2014/main" id="{6B23DDA1-E373-8E48-9D2E-8E5746206223}"/>
              </a:ext>
            </a:extLst>
          </p:cNvPr>
          <p:cNvSpPr>
            <a:spLocks noGrp="1"/>
          </p:cNvSpPr>
          <p:nvPr>
            <p:ph type="dt" sz="half" idx="10"/>
          </p:nvPr>
        </p:nvSpPr>
        <p:spPr/>
        <p:txBody>
          <a:bodyPr/>
          <a:lstStyle/>
          <a:p>
            <a:r>
              <a:rPr lang="en-US"/>
              <a:t>18-Dec-19</a:t>
            </a:r>
            <a:endParaRPr lang="de-DE" dirty="0"/>
          </a:p>
        </p:txBody>
      </p:sp>
      <p:sp>
        <p:nvSpPr>
          <p:cNvPr id="3" name="Footer Placeholder 2">
            <a:extLst>
              <a:ext uri="{FF2B5EF4-FFF2-40B4-BE49-F238E27FC236}">
                <a16:creationId xmlns:a16="http://schemas.microsoft.com/office/drawing/2014/main" id="{C54B8D8C-EFB2-1F4E-8A98-695C97421165}"/>
              </a:ext>
            </a:extLst>
          </p:cNvPr>
          <p:cNvSpPr>
            <a:spLocks noGrp="1"/>
          </p:cNvSpPr>
          <p:nvPr>
            <p:ph type="ftr" sz="quarter" idx="11"/>
          </p:nvPr>
        </p:nvSpPr>
        <p:spPr/>
        <p:txBody>
          <a:bodyPr/>
          <a:lstStyle/>
          <a:p>
            <a:r>
              <a:rPr lang="de-DE"/>
              <a:t>YottaDB Foundation</a:t>
            </a:r>
            <a:endParaRPr lang="de-DE" dirty="0"/>
          </a:p>
        </p:txBody>
      </p:sp>
      <p:sp>
        <p:nvSpPr>
          <p:cNvPr id="8" name="Content Placeholder 7">
            <a:extLst>
              <a:ext uri="{FF2B5EF4-FFF2-40B4-BE49-F238E27FC236}">
                <a16:creationId xmlns:a16="http://schemas.microsoft.com/office/drawing/2014/main" id="{D658CA1C-49A4-0F40-9577-62E7C653EB89}"/>
              </a:ext>
            </a:extLst>
          </p:cNvPr>
          <p:cNvSpPr>
            <a:spLocks noGrp="1"/>
          </p:cNvSpPr>
          <p:nvPr>
            <p:ph idx="14"/>
          </p:nvPr>
        </p:nvSpPr>
        <p:spPr>
          <a:xfrm>
            <a:off x="1786775" y="1527717"/>
            <a:ext cx="8461196" cy="4072984"/>
          </a:xfrm>
        </p:spPr>
        <p:txBody>
          <a:bodyPr/>
          <a:lstStyle/>
          <a:p>
            <a:pPr marL="342900" indent="-342900">
              <a:buFont typeface="Arial" panose="020B0604020202020204" pitchFamily="34" charset="0"/>
              <a:buChar char="•"/>
            </a:pPr>
            <a:r>
              <a:rPr lang="en-US" dirty="0"/>
              <a:t>Department Manager, SE-Excellence Performance Lab Team, T.N. Incorporation Ltd.</a:t>
            </a:r>
          </a:p>
          <a:p>
            <a:pPr marL="342900" indent="-342900">
              <a:buFont typeface="Arial" panose="020B0604020202020204" pitchFamily="34" charset="0"/>
              <a:buChar char="•"/>
            </a:pPr>
            <a:r>
              <a:rPr lang="en-US" dirty="0"/>
              <a:t>17 years’ experience on GT.M and </a:t>
            </a:r>
            <a:r>
              <a:rPr lang="en-US" dirty="0" err="1"/>
              <a:t>YottaDB</a:t>
            </a:r>
            <a:r>
              <a:rPr lang="en-US" dirty="0"/>
              <a:t> database ( PROFILE CBS Project).</a:t>
            </a:r>
          </a:p>
          <a:p>
            <a:pPr marL="342900" indent="-342900">
              <a:buFont typeface="Arial" panose="020B0604020202020204" pitchFamily="34" charset="0"/>
              <a:buChar char="•"/>
            </a:pPr>
            <a:r>
              <a:rPr lang="en-US" dirty="0"/>
              <a:t>SE Data Engineer Team Leader.</a:t>
            </a:r>
          </a:p>
          <a:p>
            <a:pPr marL="342900" indent="-342900">
              <a:buFont typeface="Arial" panose="020B0604020202020204" pitchFamily="34" charset="0"/>
              <a:buChar char="•"/>
            </a:pPr>
            <a:r>
              <a:rPr lang="en-US" dirty="0"/>
              <a:t>Performance Testing Specialist.</a:t>
            </a:r>
          </a:p>
        </p:txBody>
      </p:sp>
      <p:sp>
        <p:nvSpPr>
          <p:cNvPr id="9" name="Slide Number Placeholder 8">
            <a:extLst>
              <a:ext uri="{FF2B5EF4-FFF2-40B4-BE49-F238E27FC236}">
                <a16:creationId xmlns:a16="http://schemas.microsoft.com/office/drawing/2014/main" id="{E788C9C7-F0F8-1E4A-AA6E-D502361DA24B}"/>
              </a:ext>
            </a:extLst>
          </p:cNvPr>
          <p:cNvSpPr>
            <a:spLocks noGrp="1"/>
          </p:cNvSpPr>
          <p:nvPr>
            <p:ph type="sldNum" sz="quarter" idx="12"/>
          </p:nvPr>
        </p:nvSpPr>
        <p:spPr/>
        <p:txBody>
          <a:bodyPr/>
          <a:lstStyle/>
          <a:p>
            <a:fld id="{5C3B061B-9F90-499E-9525-91E51689BDCC}" type="slidenum">
              <a:rPr lang="de-DE" smtClean="0"/>
              <a:pPr/>
              <a:t>2</a:t>
            </a:fld>
            <a:endParaRPr lang="de-DE" dirty="0"/>
          </a:p>
        </p:txBody>
      </p:sp>
    </p:spTree>
    <p:extLst>
      <p:ext uri="{BB962C8B-B14F-4D97-AF65-F5344CB8AC3E}">
        <p14:creationId xmlns:p14="http://schemas.microsoft.com/office/powerpoint/2010/main" val="185999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p:cNvSpPr>
          <p:nvPr>
            <p:ph type="title"/>
          </p:nvPr>
        </p:nvSpPr>
        <p:spPr/>
        <p:txBody>
          <a:bodyPr>
            <a:normAutofit fontScale="90000"/>
          </a:bodyPr>
          <a:lstStyle/>
          <a:p>
            <a:pPr eaLnBrk="1" hangingPunct="1"/>
            <a:r>
              <a:rPr lang="en-US" altLang="en-US" dirty="0" err="1">
                <a:latin typeface="Arial" panose="020B0604020202020204" pitchFamily="34" charset="0"/>
              </a:rPr>
              <a:t>YottaDB</a:t>
            </a:r>
            <a:r>
              <a:rPr lang="en-US" altLang="en-US" dirty="0">
                <a:latin typeface="Arial" panose="020B0604020202020204" pitchFamily="34" charset="0"/>
              </a:rPr>
              <a:t> Characteristics</a:t>
            </a:r>
            <a:endParaRPr lang="th-TH" altLang="en-US" dirty="0">
              <a:latin typeface="Arial" panose="020B0604020202020204" pitchFamily="34" charset="0"/>
            </a:endParaRPr>
          </a:p>
        </p:txBody>
      </p:sp>
      <p:sp>
        <p:nvSpPr>
          <p:cNvPr id="3" name="Content Placeholder 2"/>
          <p:cNvSpPr>
            <a:spLocks noGrp="1"/>
          </p:cNvSpPr>
          <p:nvPr>
            <p:ph idx="14"/>
          </p:nvPr>
        </p:nvSpPr>
        <p:spPr>
          <a:xfrm>
            <a:off x="1766455" y="1519608"/>
            <a:ext cx="7905866" cy="2871059"/>
          </a:xfrm>
        </p:spPr>
        <p:txBody>
          <a:bodyPr/>
          <a:lstStyle/>
          <a:p>
            <a:pPr marL="342900" indent="-342900">
              <a:buFont typeface="Arial" panose="020B0604020202020204" pitchFamily="34" charset="0"/>
              <a:buChar char="•"/>
              <a:defRPr/>
            </a:pPr>
            <a:r>
              <a:rPr lang="en-US" dirty="0"/>
              <a:t>Data is “type-less”</a:t>
            </a:r>
          </a:p>
          <a:p>
            <a:pPr marL="342900" indent="-342900">
              <a:buFont typeface="Arial" panose="020B0604020202020204" pitchFamily="34" charset="0"/>
              <a:buChar char="•"/>
              <a:defRPr/>
            </a:pPr>
            <a:r>
              <a:rPr lang="th-TH" dirty="0" err="1"/>
              <a:t>Relationships</a:t>
            </a:r>
            <a:r>
              <a:rPr lang="th-TH" dirty="0"/>
              <a:t> </a:t>
            </a:r>
            <a:r>
              <a:rPr lang="th-TH" dirty="0" err="1"/>
              <a:t>can</a:t>
            </a:r>
            <a:r>
              <a:rPr lang="th-TH" dirty="0"/>
              <a:t> </a:t>
            </a:r>
            <a:r>
              <a:rPr lang="th-TH" dirty="0" err="1"/>
              <a:t>be</a:t>
            </a:r>
            <a:r>
              <a:rPr lang="th-TH" dirty="0"/>
              <a:t> </a:t>
            </a:r>
            <a:r>
              <a:rPr lang="th-TH" dirty="0" err="1"/>
              <a:t>described</a:t>
            </a:r>
            <a:r>
              <a:rPr lang="th-TH" dirty="0"/>
              <a:t> </a:t>
            </a:r>
            <a:r>
              <a:rPr lang="th-TH" dirty="0" err="1"/>
              <a:t>as</a:t>
            </a:r>
            <a:r>
              <a:rPr lang="th-TH" dirty="0"/>
              <a:t>:</a:t>
            </a:r>
          </a:p>
          <a:p>
            <a:pPr marL="342900" lvl="1" indent="-342900">
              <a:spcBef>
                <a:spcPts val="0"/>
              </a:spcBef>
              <a:spcAft>
                <a:spcPts val="400"/>
              </a:spcAft>
              <a:buFont typeface="Arial" panose="020B0604020202020204" pitchFamily="34" charset="0"/>
              <a:buChar char="•"/>
              <a:defRPr/>
            </a:pPr>
            <a:r>
              <a:rPr lang="en-US" sz="2400" dirty="0"/>
              <a:t>H</a:t>
            </a:r>
            <a:r>
              <a:rPr lang="th-TH" sz="2400" dirty="0" err="1"/>
              <a:t>ierarchical</a:t>
            </a:r>
            <a:endParaRPr lang="th-TH" sz="2400" dirty="0"/>
          </a:p>
          <a:p>
            <a:pPr marL="342900" lvl="1" indent="-342900">
              <a:spcBef>
                <a:spcPts val="0"/>
              </a:spcBef>
              <a:spcAft>
                <a:spcPts val="400"/>
              </a:spcAft>
              <a:buFont typeface="Arial" panose="020B0604020202020204" pitchFamily="34" charset="0"/>
              <a:buChar char="•"/>
              <a:defRPr/>
            </a:pPr>
            <a:r>
              <a:rPr lang="en-US" sz="2400" dirty="0"/>
              <a:t>M</a:t>
            </a:r>
            <a:r>
              <a:rPr lang="th-TH" sz="2400" dirty="0" err="1"/>
              <a:t>ulti</a:t>
            </a:r>
            <a:r>
              <a:rPr lang="th-TH" sz="2400" dirty="0"/>
              <a:t>-</a:t>
            </a:r>
            <a:r>
              <a:rPr lang="th-TH" sz="2400" dirty="0" err="1"/>
              <a:t>dimensional</a:t>
            </a:r>
            <a:r>
              <a:rPr lang="th-TH" sz="2400" dirty="0"/>
              <a:t> </a:t>
            </a:r>
            <a:r>
              <a:rPr lang="th-TH" sz="2400" dirty="0" err="1"/>
              <a:t>sparse</a:t>
            </a:r>
            <a:r>
              <a:rPr lang="th-TH" sz="2400" dirty="0"/>
              <a:t> </a:t>
            </a:r>
            <a:r>
              <a:rPr lang="th-TH" sz="2400" dirty="0" err="1"/>
              <a:t>arrays</a:t>
            </a:r>
            <a:endParaRPr lang="th-TH" sz="2400" dirty="0"/>
          </a:p>
          <a:p>
            <a:pPr marL="342900" lvl="1" indent="-342900">
              <a:spcBef>
                <a:spcPts val="0"/>
              </a:spcBef>
              <a:spcAft>
                <a:spcPts val="400"/>
              </a:spcAft>
              <a:buFont typeface="Arial" panose="020B0604020202020204" pitchFamily="34" charset="0"/>
              <a:buChar char="•"/>
              <a:defRPr/>
            </a:pPr>
            <a:r>
              <a:rPr lang="en-US" sz="2400" dirty="0"/>
              <a:t>C</a:t>
            </a:r>
            <a:r>
              <a:rPr lang="th-TH" sz="2400" dirty="0" err="1"/>
              <a:t>ontent</a:t>
            </a:r>
            <a:r>
              <a:rPr lang="th-TH" sz="2400" dirty="0"/>
              <a:t>-</a:t>
            </a:r>
            <a:r>
              <a:rPr lang="th-TH" sz="2400" dirty="0" err="1"/>
              <a:t>associative</a:t>
            </a:r>
            <a:r>
              <a:rPr lang="th-TH" sz="2400" dirty="0"/>
              <a:t> </a:t>
            </a:r>
            <a:r>
              <a:rPr lang="th-TH" sz="2400" dirty="0" err="1"/>
              <a:t>memory</a:t>
            </a:r>
            <a:endParaRPr lang="th-TH" sz="2400" dirty="0"/>
          </a:p>
          <a:p>
            <a:pPr marL="342900" indent="-342900">
              <a:buFont typeface="Arial" panose="020B0604020202020204" pitchFamily="34" charset="0"/>
              <a:buChar char="•"/>
              <a:defRPr/>
            </a:pPr>
            <a:r>
              <a:rPr lang="en-US" dirty="0"/>
              <a:t>Daemon-less</a:t>
            </a:r>
          </a:p>
          <a:p>
            <a:pPr marL="342900" indent="-342900">
              <a:buFont typeface="Arial" panose="020B0604020202020204" pitchFamily="34" charset="0"/>
              <a:buChar char="•"/>
              <a:defRPr/>
            </a:pPr>
            <a:r>
              <a:rPr lang="en-US" dirty="0"/>
              <a:t>Built-in M language (compiled and interpret)</a:t>
            </a:r>
          </a:p>
          <a:p>
            <a:pPr marL="342900" indent="-342900">
              <a:buFont typeface="Arial" panose="020B0604020202020204" pitchFamily="34" charset="0"/>
              <a:buChar char="•"/>
              <a:defRPr/>
            </a:pPr>
            <a:r>
              <a:rPr lang="en-US" dirty="0"/>
              <a:t>Transaction processing support (ACID)</a:t>
            </a:r>
          </a:p>
          <a:p>
            <a:pPr marL="342900" indent="-342900">
              <a:buFont typeface="Arial" panose="020B0604020202020204" pitchFamily="34" charset="0"/>
              <a:buChar char="•"/>
              <a:defRPr/>
            </a:pPr>
            <a:r>
              <a:rPr lang="en-US" dirty="0"/>
              <a:t>Very fast database operation (read / write)</a:t>
            </a:r>
            <a:endParaRPr lang="th-TH" dirty="0"/>
          </a:p>
          <a:p>
            <a:pPr marL="342900" indent="-342900">
              <a:buFont typeface="Arial" panose="020B0604020202020204" pitchFamily="34" charset="0"/>
              <a:buChar char="•"/>
            </a:pPr>
            <a:endParaRPr lang="en-US" dirty="0"/>
          </a:p>
        </p:txBody>
      </p:sp>
      <p:sp>
        <p:nvSpPr>
          <p:cNvPr id="2" name="Date Placeholder 1"/>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20</a:t>
            </a:fld>
            <a:endParaRPr lang="de-DE" dirty="0"/>
          </a:p>
        </p:txBody>
      </p:sp>
    </p:spTree>
    <p:extLst>
      <p:ext uri="{BB962C8B-B14F-4D97-AF65-F5344CB8AC3E}">
        <p14:creationId xmlns:p14="http://schemas.microsoft.com/office/powerpoint/2010/main" val="3315125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Tuples</a:t>
            </a:r>
          </a:p>
        </p:txBody>
      </p:sp>
      <p:sp>
        <p:nvSpPr>
          <p:cNvPr id="5" name="Slide Number Placeholder 4"/>
          <p:cNvSpPr>
            <a:spLocks noGrp="1"/>
          </p:cNvSpPr>
          <p:nvPr>
            <p:ph type="sldNum" sz="quarter" idx="12"/>
          </p:nvPr>
        </p:nvSpPr>
        <p:spPr/>
        <p:txBody>
          <a:bodyPr/>
          <a:lstStyle/>
          <a:p>
            <a:fld id="{5C3B061B-9F90-499E-9525-91E51689BDCC}" type="slidenum">
              <a:rPr lang="de-DE" smtClean="0"/>
              <a:pPr/>
              <a:t>21</a:t>
            </a:fld>
            <a:endParaRPr lang="de-DE" dirty="0"/>
          </a:p>
        </p:txBody>
      </p:sp>
      <p:sp>
        <p:nvSpPr>
          <p:cNvPr id="6" name="Text Placeholder 5"/>
          <p:cNvSpPr>
            <a:spLocks noGrp="1"/>
          </p:cNvSpPr>
          <p:nvPr>
            <p:ph type="body" idx="13"/>
          </p:nvPr>
        </p:nvSpPr>
        <p:spPr/>
        <p:txBody>
          <a:bodyPr/>
          <a:lstStyle/>
          <a:p>
            <a:endParaRPr lang="en-US"/>
          </a:p>
        </p:txBody>
      </p:sp>
      <p:pic>
        <p:nvPicPr>
          <p:cNvPr id="8" name="Picture 7"/>
          <p:cNvPicPr>
            <a:picLocks noChangeAspect="1"/>
          </p:cNvPicPr>
          <p:nvPr/>
        </p:nvPicPr>
        <p:blipFill>
          <a:blip r:embed="rId2"/>
          <a:stretch>
            <a:fillRect/>
          </a:stretch>
        </p:blipFill>
        <p:spPr>
          <a:xfrm>
            <a:off x="1757882" y="2368394"/>
            <a:ext cx="7934758" cy="3030511"/>
          </a:xfrm>
          <a:prstGeom prst="rect">
            <a:avLst/>
          </a:prstGeom>
        </p:spPr>
      </p:pic>
      <p:sp>
        <p:nvSpPr>
          <p:cNvPr id="7" name="Date Placeholder 6"/>
          <p:cNvSpPr>
            <a:spLocks noGrp="1"/>
          </p:cNvSpPr>
          <p:nvPr>
            <p:ph type="dt" sz="half" idx="10"/>
          </p:nvPr>
        </p:nvSpPr>
        <p:spPr/>
        <p:txBody>
          <a:bodyPr/>
          <a:lstStyle/>
          <a:p>
            <a:r>
              <a:rPr lang="en-US"/>
              <a:t>18-Dec-19</a:t>
            </a:r>
            <a:endParaRPr lang="de-DE"/>
          </a:p>
        </p:txBody>
      </p:sp>
      <p:sp>
        <p:nvSpPr>
          <p:cNvPr id="9" name="Footer Placeholder 8"/>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124085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Schemaless</a:t>
            </a:r>
            <a:endParaRPr lang="en-US" dirty="0"/>
          </a:p>
        </p:txBody>
      </p:sp>
      <p:sp>
        <p:nvSpPr>
          <p:cNvPr id="5" name="Slide Number Placeholder 4"/>
          <p:cNvSpPr>
            <a:spLocks noGrp="1"/>
          </p:cNvSpPr>
          <p:nvPr>
            <p:ph type="sldNum" sz="quarter" idx="12"/>
          </p:nvPr>
        </p:nvSpPr>
        <p:spPr/>
        <p:txBody>
          <a:bodyPr/>
          <a:lstStyle/>
          <a:p>
            <a:fld id="{5C3B061B-9F90-499E-9525-91E51689BDCC}" type="slidenum">
              <a:rPr lang="de-DE" smtClean="0"/>
              <a:pPr/>
              <a:t>22</a:t>
            </a:fld>
            <a:endParaRPr lang="de-DE" dirty="0"/>
          </a:p>
        </p:txBody>
      </p:sp>
      <p:sp>
        <p:nvSpPr>
          <p:cNvPr id="6" name="Text Placeholder 5"/>
          <p:cNvSpPr>
            <a:spLocks noGrp="1"/>
          </p:cNvSpPr>
          <p:nvPr>
            <p:ph type="body" idx="13"/>
          </p:nvPr>
        </p:nvSpPr>
        <p:spPr/>
        <p:txBody>
          <a:bodyPr/>
          <a:lstStyle/>
          <a:p>
            <a:endParaRPr lang="en-US"/>
          </a:p>
        </p:txBody>
      </p:sp>
      <p:pic>
        <p:nvPicPr>
          <p:cNvPr id="8" name="Picture 7"/>
          <p:cNvPicPr>
            <a:picLocks noChangeAspect="1"/>
          </p:cNvPicPr>
          <p:nvPr/>
        </p:nvPicPr>
        <p:blipFill>
          <a:blip r:embed="rId2"/>
          <a:stretch>
            <a:fillRect/>
          </a:stretch>
        </p:blipFill>
        <p:spPr>
          <a:xfrm>
            <a:off x="1935101" y="1894050"/>
            <a:ext cx="8512621" cy="3979199"/>
          </a:xfrm>
          <a:prstGeom prst="rect">
            <a:avLst/>
          </a:prstGeom>
        </p:spPr>
      </p:pic>
      <p:sp>
        <p:nvSpPr>
          <p:cNvPr id="7" name="Date Placeholder 6"/>
          <p:cNvSpPr>
            <a:spLocks noGrp="1"/>
          </p:cNvSpPr>
          <p:nvPr>
            <p:ph type="dt" sz="half" idx="10"/>
          </p:nvPr>
        </p:nvSpPr>
        <p:spPr/>
        <p:txBody>
          <a:bodyPr/>
          <a:lstStyle/>
          <a:p>
            <a:r>
              <a:rPr lang="en-US"/>
              <a:t>18-Dec-19</a:t>
            </a:r>
            <a:endParaRPr lang="de-DE"/>
          </a:p>
        </p:txBody>
      </p:sp>
      <p:sp>
        <p:nvSpPr>
          <p:cNvPr id="9" name="Footer Placeholder 8"/>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3147799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Mix Key Sizes</a:t>
            </a:r>
          </a:p>
        </p:txBody>
      </p:sp>
      <p:sp>
        <p:nvSpPr>
          <p:cNvPr id="5" name="Slide Number Placeholder 4"/>
          <p:cNvSpPr>
            <a:spLocks noGrp="1"/>
          </p:cNvSpPr>
          <p:nvPr>
            <p:ph type="sldNum" sz="quarter" idx="12"/>
          </p:nvPr>
        </p:nvSpPr>
        <p:spPr/>
        <p:txBody>
          <a:bodyPr/>
          <a:lstStyle/>
          <a:p>
            <a:fld id="{5C3B061B-9F90-499E-9525-91E51689BDCC}" type="slidenum">
              <a:rPr lang="de-DE" smtClean="0"/>
              <a:pPr/>
              <a:t>23</a:t>
            </a:fld>
            <a:endParaRPr lang="de-DE" dirty="0"/>
          </a:p>
        </p:txBody>
      </p:sp>
      <p:sp>
        <p:nvSpPr>
          <p:cNvPr id="9" name="Text Placeholder 8"/>
          <p:cNvSpPr>
            <a:spLocks noGrp="1"/>
          </p:cNvSpPr>
          <p:nvPr>
            <p:ph type="body" idx="13"/>
          </p:nvPr>
        </p:nvSpPr>
        <p:spPr/>
        <p:txBody>
          <a:bodyPr/>
          <a:lstStyle/>
          <a:p>
            <a:endParaRPr lang="en-US"/>
          </a:p>
        </p:txBody>
      </p:sp>
      <p:pic>
        <p:nvPicPr>
          <p:cNvPr id="11" name="Picture 10"/>
          <p:cNvPicPr>
            <a:picLocks noChangeAspect="1"/>
          </p:cNvPicPr>
          <p:nvPr/>
        </p:nvPicPr>
        <p:blipFill>
          <a:blip r:embed="rId2"/>
          <a:stretch>
            <a:fillRect/>
          </a:stretch>
        </p:blipFill>
        <p:spPr>
          <a:xfrm>
            <a:off x="1702810" y="2279939"/>
            <a:ext cx="9457027" cy="4001313"/>
          </a:xfrm>
          <a:prstGeom prst="rect">
            <a:avLst/>
          </a:prstGeom>
        </p:spPr>
      </p:pic>
      <p:sp>
        <p:nvSpPr>
          <p:cNvPr id="2" name="Date Placeholder 1"/>
          <p:cNvSpPr>
            <a:spLocks noGrp="1"/>
          </p:cNvSpPr>
          <p:nvPr>
            <p:ph type="dt" sz="half" idx="10"/>
          </p:nvPr>
        </p:nvSpPr>
        <p:spPr/>
        <p:txBody>
          <a:bodyPr/>
          <a:lstStyle/>
          <a:p>
            <a:r>
              <a:rPr lang="en-US"/>
              <a:t>18-Dec-19</a:t>
            </a:r>
            <a:endParaRPr lang="de-DE"/>
          </a:p>
        </p:txBody>
      </p:sp>
      <p:sp>
        <p:nvSpPr>
          <p:cNvPr id="6" name="Footer Placeholder 5"/>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2962740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Keys Array References</a:t>
            </a:r>
          </a:p>
        </p:txBody>
      </p:sp>
      <p:sp>
        <p:nvSpPr>
          <p:cNvPr id="5" name="Slide Number Placeholder 4"/>
          <p:cNvSpPr>
            <a:spLocks noGrp="1"/>
          </p:cNvSpPr>
          <p:nvPr>
            <p:ph type="sldNum" sz="quarter" idx="12"/>
          </p:nvPr>
        </p:nvSpPr>
        <p:spPr/>
        <p:txBody>
          <a:bodyPr/>
          <a:lstStyle/>
          <a:p>
            <a:fld id="{5C3B061B-9F90-499E-9525-91E51689BDCC}" type="slidenum">
              <a:rPr lang="de-DE" smtClean="0"/>
              <a:pPr/>
              <a:t>24</a:t>
            </a:fld>
            <a:endParaRPr lang="de-DE" dirty="0"/>
          </a:p>
        </p:txBody>
      </p:sp>
      <p:pic>
        <p:nvPicPr>
          <p:cNvPr id="8" name="Picture 7"/>
          <p:cNvPicPr>
            <a:picLocks noChangeAspect="1"/>
          </p:cNvPicPr>
          <p:nvPr/>
        </p:nvPicPr>
        <p:blipFill>
          <a:blip r:embed="rId2"/>
          <a:stretch>
            <a:fillRect/>
          </a:stretch>
        </p:blipFill>
        <p:spPr>
          <a:xfrm>
            <a:off x="1766455" y="1559164"/>
            <a:ext cx="4388812" cy="4188493"/>
          </a:xfrm>
          <a:prstGeom prst="rect">
            <a:avLst/>
          </a:prstGeom>
        </p:spPr>
      </p:pic>
      <p:pic>
        <p:nvPicPr>
          <p:cNvPr id="9" name="Picture 8"/>
          <p:cNvPicPr>
            <a:picLocks noChangeAspect="1"/>
          </p:cNvPicPr>
          <p:nvPr/>
        </p:nvPicPr>
        <p:blipFill>
          <a:blip r:embed="rId3"/>
          <a:stretch>
            <a:fillRect/>
          </a:stretch>
        </p:blipFill>
        <p:spPr>
          <a:xfrm>
            <a:off x="6702913" y="1559164"/>
            <a:ext cx="4043016" cy="3555976"/>
          </a:xfrm>
          <a:prstGeom prst="rect">
            <a:avLst/>
          </a:prstGeom>
        </p:spPr>
      </p:pic>
      <p:sp>
        <p:nvSpPr>
          <p:cNvPr id="6" name="Date Placeholder 5"/>
          <p:cNvSpPr>
            <a:spLocks noGrp="1"/>
          </p:cNvSpPr>
          <p:nvPr>
            <p:ph type="dt" sz="half" idx="10"/>
          </p:nvPr>
        </p:nvSpPr>
        <p:spPr/>
        <p:txBody>
          <a:bodyPr/>
          <a:lstStyle/>
          <a:p>
            <a:r>
              <a:rPr lang="en-US"/>
              <a:t>18-Dec-19</a:t>
            </a:r>
            <a:endParaRPr lang="de-DE"/>
          </a:p>
        </p:txBody>
      </p:sp>
      <p:sp>
        <p:nvSpPr>
          <p:cNvPr id="7" name="Footer Placeholder 6"/>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439469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Sharing and Persistence – Database Access</a:t>
            </a:r>
          </a:p>
        </p:txBody>
      </p:sp>
      <p:sp>
        <p:nvSpPr>
          <p:cNvPr id="5" name="Slide Number Placeholder 4"/>
          <p:cNvSpPr>
            <a:spLocks noGrp="1"/>
          </p:cNvSpPr>
          <p:nvPr>
            <p:ph type="sldNum" sz="quarter" idx="12"/>
          </p:nvPr>
        </p:nvSpPr>
        <p:spPr/>
        <p:txBody>
          <a:bodyPr/>
          <a:lstStyle/>
          <a:p>
            <a:fld id="{5C3B061B-9F90-499E-9525-91E51689BDCC}" type="slidenum">
              <a:rPr lang="de-DE" smtClean="0"/>
              <a:pPr/>
              <a:t>25</a:t>
            </a:fld>
            <a:endParaRPr lang="de-DE" dirty="0"/>
          </a:p>
        </p:txBody>
      </p:sp>
      <p:pic>
        <p:nvPicPr>
          <p:cNvPr id="11" name="Picture 10"/>
          <p:cNvPicPr>
            <a:picLocks noChangeAspect="1"/>
          </p:cNvPicPr>
          <p:nvPr/>
        </p:nvPicPr>
        <p:blipFill>
          <a:blip r:embed="rId2"/>
          <a:stretch>
            <a:fillRect/>
          </a:stretch>
        </p:blipFill>
        <p:spPr>
          <a:xfrm>
            <a:off x="1766455" y="1899082"/>
            <a:ext cx="8916307" cy="3843338"/>
          </a:xfrm>
          <a:prstGeom prst="rect">
            <a:avLst/>
          </a:prstGeom>
        </p:spPr>
      </p:pic>
      <p:sp>
        <p:nvSpPr>
          <p:cNvPr id="2" name="Date Placeholder 1"/>
          <p:cNvSpPr>
            <a:spLocks noGrp="1"/>
          </p:cNvSpPr>
          <p:nvPr>
            <p:ph type="dt" sz="half" idx="10"/>
          </p:nvPr>
        </p:nvSpPr>
        <p:spPr/>
        <p:txBody>
          <a:bodyPr/>
          <a:lstStyle/>
          <a:p>
            <a:r>
              <a:rPr lang="en-US"/>
              <a:t>18-Dec-19</a:t>
            </a:r>
            <a:endParaRPr lang="de-DE"/>
          </a:p>
        </p:txBody>
      </p:sp>
      <p:sp>
        <p:nvSpPr>
          <p:cNvPr id="6" name="Footer Placeholder 5"/>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1710917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p:cNvSpPr>
          <p:nvPr>
            <p:ph type="title"/>
          </p:nvPr>
        </p:nvSpPr>
        <p:spPr/>
        <p:txBody>
          <a:bodyPr>
            <a:normAutofit fontScale="90000"/>
          </a:bodyPr>
          <a:lstStyle/>
          <a:p>
            <a:pPr eaLnBrk="1" hangingPunct="1"/>
            <a:r>
              <a:rPr lang="en-US" altLang="en-US"/>
              <a:t>M</a:t>
            </a:r>
            <a:r>
              <a:rPr lang="th-TH" altLang="en-US"/>
              <a:t>ulti</a:t>
            </a:r>
            <a:r>
              <a:rPr lang="en-US" altLang="en-US"/>
              <a:t>-</a:t>
            </a:r>
            <a:r>
              <a:rPr lang="th-TH" altLang="en-US"/>
              <a:t>dimensional sparse arrays</a:t>
            </a:r>
          </a:p>
        </p:txBody>
      </p:sp>
      <p:sp>
        <p:nvSpPr>
          <p:cNvPr id="138243" name="Rectangle 4"/>
          <p:cNvSpPr>
            <a:spLocks noGrp="1" noChangeArrowheads="1"/>
          </p:cNvSpPr>
          <p:nvPr>
            <p:ph type="body" idx="13"/>
          </p:nvPr>
        </p:nvSpPr>
        <p:spPr/>
        <p:txBody>
          <a:bodyPr/>
          <a:lstStyle/>
          <a:p>
            <a:pPr eaLnBrk="1" hangingPunct="1">
              <a:lnSpc>
                <a:spcPct val="80000"/>
              </a:lnSpc>
              <a:buFont typeface="Arial" panose="020B0604020202020204" pitchFamily="34" charset="0"/>
              <a:buNone/>
            </a:pPr>
            <a:r>
              <a:rPr lang="en-US" altLang="en-US" sz="2000" b="1" dirty="0">
                <a:latin typeface="Arial" panose="020B0604020202020204" pitchFamily="34" charset="0"/>
              </a:rPr>
              <a:t>Physical </a:t>
            </a:r>
            <a:r>
              <a:rPr lang="en-US" altLang="en-US" sz="2000" b="1" dirty="0" err="1">
                <a:latin typeface="Arial" panose="020B0604020202020204" pitchFamily="34" charset="0"/>
              </a:rPr>
              <a:t>YottaDB</a:t>
            </a:r>
            <a:r>
              <a:rPr lang="en-US" altLang="en-US" sz="2000" b="1" dirty="0">
                <a:latin typeface="Arial" panose="020B0604020202020204" pitchFamily="34" charset="0"/>
              </a:rPr>
              <a:t> database record example</a:t>
            </a:r>
          </a:p>
          <a:p>
            <a:pPr eaLnBrk="1" hangingPunct="1">
              <a:lnSpc>
                <a:spcPct val="80000"/>
              </a:lnSpc>
              <a:buFont typeface="Arial" panose="020B0604020202020204" pitchFamily="34" charset="0"/>
              <a:buNone/>
            </a:pPr>
            <a:endParaRPr lang="en-US" altLang="en-US" sz="2000" b="1" dirty="0">
              <a:latin typeface="Arial" panose="020B0604020202020204" pitchFamily="34" charset="0"/>
            </a:endParaRPr>
          </a:p>
        </p:txBody>
      </p:sp>
      <p:sp>
        <p:nvSpPr>
          <p:cNvPr id="138244" name="Text Box 5"/>
          <p:cNvSpPr txBox="1">
            <a:spLocks noChangeArrowheads="1"/>
          </p:cNvSpPr>
          <p:nvPr/>
        </p:nvSpPr>
        <p:spPr bwMode="auto">
          <a:xfrm>
            <a:off x="1988123" y="1901099"/>
            <a:ext cx="8064500" cy="3768725"/>
          </a:xfrm>
          <a:prstGeom prst="rect">
            <a:avLst/>
          </a:prstGeom>
          <a:solidFill>
            <a:srgbClr val="CCCCFF"/>
          </a:solidFill>
          <a:ln w="9525">
            <a:solidFill>
              <a:schemeClr val="tx1"/>
            </a:solidFill>
            <a:miter lim="800000"/>
            <a:headEnd/>
            <a:tailEnd/>
          </a:ln>
        </p:spPr>
        <p:txBody>
          <a:bodyPr>
            <a:spAutoFit/>
          </a:bodyPr>
          <a:lstStyle>
            <a:lvl1pPr eaLnBrk="0" hangingPunct="0">
              <a:defRPr sz="2800">
                <a:solidFill>
                  <a:schemeClr val="tx1"/>
                </a:solidFill>
                <a:latin typeface="Arial" panose="020B0604020202020204" pitchFamily="34" charset="0"/>
                <a:cs typeface="Angsana New" panose="02020603050405020304" pitchFamily="18" charset="-34"/>
              </a:defRPr>
            </a:lvl1pPr>
            <a:lvl2pPr marL="742950" indent="-285750" eaLnBrk="0" hangingPunct="0">
              <a:defRPr sz="2800">
                <a:solidFill>
                  <a:schemeClr val="tx1"/>
                </a:solidFill>
                <a:latin typeface="Arial" panose="020B0604020202020204" pitchFamily="34" charset="0"/>
                <a:cs typeface="Angsana New" panose="02020603050405020304" pitchFamily="18" charset="-34"/>
              </a:defRPr>
            </a:lvl2pPr>
            <a:lvl3pPr marL="1143000" indent="-228600" eaLnBrk="0" hangingPunct="0">
              <a:defRPr sz="2800">
                <a:solidFill>
                  <a:schemeClr val="tx1"/>
                </a:solidFill>
                <a:latin typeface="Arial" panose="020B0604020202020204" pitchFamily="34" charset="0"/>
                <a:cs typeface="Angsana New" panose="02020603050405020304" pitchFamily="18" charset="-34"/>
              </a:defRPr>
            </a:lvl3pPr>
            <a:lvl4pPr marL="1600200" indent="-228600" eaLnBrk="0" hangingPunct="0">
              <a:defRPr sz="2800">
                <a:solidFill>
                  <a:schemeClr val="tx1"/>
                </a:solidFill>
                <a:latin typeface="Arial" panose="020B0604020202020204" pitchFamily="34" charset="0"/>
                <a:cs typeface="Angsana New" panose="02020603050405020304" pitchFamily="18" charset="-34"/>
              </a:defRPr>
            </a:lvl4pPr>
            <a:lvl5pPr marL="2057400" indent="-228600" eaLnBrk="0" hangingPunct="0">
              <a:defRPr sz="28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9pPr>
          </a:lstStyle>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19,1</a:t>
            </a:r>
            <a:r>
              <a:rPr lang="th-TH" altLang="en-US" sz="1600" dirty="0">
                <a:latin typeface="Tahoma" panose="020B0604030504040204" pitchFamily="34" charset="0"/>
                <a:cs typeface="Tahoma" panose="020B0604030504040204" pitchFamily="34" charset="0"/>
              </a:rPr>
              <a:t>)=“สมชาย สายชม"</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19,49</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|0|3||13||||0|||3|||0|||||||||0||||||||||||1|2|0|||||1|1|1</a:t>
            </a:r>
            <a:r>
              <a:rPr lang="th-TH" altLang="en-US" sz="1600" dirty="0">
                <a:latin typeface="Tahoma" panose="020B0604030504040204" pitchFamily="34" charset="0"/>
                <a:cs typeface="Tahoma" panose="020B0604030504040204" pitchFamily="34" charset="0"/>
              </a:rPr>
              <a:t>"</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19,50</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2001|D|SAV||1|</a:t>
            </a:r>
            <a:r>
              <a:rPr lang="th-TH" altLang="en-US" sz="1600" dirty="0">
                <a:latin typeface="Tahoma" panose="020B0604030504040204" pitchFamily="34" charset="0"/>
                <a:cs typeface="Tahoma" panose="020B0604030504040204" pitchFamily="34" charset="0"/>
              </a:rPr>
              <a:t>สายชม</a:t>
            </a:r>
            <a:r>
              <a:rPr lang="en-US" altLang="en-US" sz="1600" dirty="0">
                <a:latin typeface="Tahoma" panose="020B0604030504040204" pitchFamily="34" charset="0"/>
                <a:cs typeface="Tahoma" panose="020B0604030504040204" pitchFamily="34" charset="0"/>
              </a:rPr>
              <a:t>,</a:t>
            </a:r>
            <a:r>
              <a:rPr lang="th-TH" altLang="en-US" sz="1600" dirty="0">
                <a:latin typeface="Tahoma" panose="020B0604030504040204" pitchFamily="34" charset="0"/>
                <a:cs typeface="Tahoma" panose="020B0604030504040204" pitchFamily="34" charset="0"/>
              </a:rPr>
              <a:t>สมชาย</a:t>
            </a:r>
            <a:r>
              <a:rPr lang="en-US" altLang="en-US" sz="1600" dirty="0">
                <a:latin typeface="Tahoma" panose="020B0604030504040204" pitchFamily="34" charset="0"/>
                <a:cs typeface="Tahoma" panose="020B0604030504040204" pitchFamily="34" charset="0"/>
              </a:rPr>
              <a:t>|200000|0|0||0|THB|1||SAV1|0|0|0|||20</a:t>
            </a:r>
            <a:endParaRPr lang="th-TH" altLang="en-US" sz="1600" dirty="0">
              <a:latin typeface="Tahoma" panose="020B0604030504040204" pitchFamily="34" charset="0"/>
              <a:cs typeface="Tahoma" panose="020B0604030504040204" pitchFamily="34" charset="0"/>
            </a:endParaRPr>
          </a:p>
          <a:p>
            <a:pPr eaLnBrk="1" hangingPunct="1"/>
            <a:r>
              <a:rPr lang="en-US" altLang="en-US" sz="1600" dirty="0">
                <a:latin typeface="Tahoma" panose="020B0604030504040204" pitchFamily="34" charset="0"/>
                <a:cs typeface="Tahoma" panose="020B0604030504040204" pitchFamily="34" charset="0"/>
              </a:rPr>
              <a:t>AA|KTB|||0|0|0||0|||0</a:t>
            </a:r>
            <a:r>
              <a:rPr lang="th-TH" altLang="en-US" sz="1600" dirty="0">
                <a:latin typeface="Tahoma" panose="020B0604030504040204" pitchFamily="34" charset="0"/>
                <a:cs typeface="Tahoma" panose="020B0604030504040204" pitchFamily="34" charset="0"/>
              </a:rPr>
              <a:t>"</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19,51</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0|60383|||5|6|0|0|||||0|59931|1|||0||60383|0||||||||||0||0||1</a:t>
            </a:r>
            <a:r>
              <a:rPr lang="th-TH" altLang="en-US" sz="1600" dirty="0">
                <a:latin typeface="Tahoma" panose="020B0604030504040204" pitchFamily="34" charset="0"/>
                <a:cs typeface="Tahoma" panose="020B0604030504040204" pitchFamily="34" charset="0"/>
              </a:rPr>
              <a:t>"</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19,52</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0|59791||||0.75000||||||||||||||||0</a:t>
            </a:r>
            <a:r>
              <a:rPr lang="th-TH" altLang="en-US" sz="1600" dirty="0">
                <a:latin typeface="Tahoma" panose="020B0604030504040204" pitchFamily="34" charset="0"/>
                <a:cs typeface="Tahoma" panose="020B0604030504040204" pitchFamily="34" charset="0"/>
              </a:rPr>
              <a:t>"</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19,53</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||100||||||||||||||0</a:t>
            </a:r>
            <a:r>
              <a:rPr lang="th-TH" altLang="en-US" sz="1600" dirty="0">
                <a:latin typeface="Tahoma" panose="020B0604030504040204" pitchFamily="34" charset="0"/>
                <a:cs typeface="Tahoma" panose="020B0604030504040204" pitchFamily="34" charset="0"/>
              </a:rPr>
              <a:t>"</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19,54</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0|0|60388||||-363.24|0||0|0|||0.00000|1|||0|||||0||||||||0|0.00000|</a:t>
            </a:r>
            <a:endParaRPr lang="th-TH" altLang="en-US" sz="1600" dirty="0">
              <a:latin typeface="Tahoma" panose="020B0604030504040204" pitchFamily="34" charset="0"/>
              <a:cs typeface="Tahoma" panose="020B0604030504040204" pitchFamily="34" charset="0"/>
            </a:endParaRPr>
          </a:p>
          <a:p>
            <a:pPr eaLnBrk="1" hangingPunct="1"/>
            <a:r>
              <a:rPr lang="en-US" altLang="en-US" sz="1600" dirty="0">
                <a:latin typeface="Tahoma" panose="020B0604030504040204" pitchFamily="34" charset="0"/>
                <a:cs typeface="Tahoma" panose="020B0604030504040204" pitchFamily="34" charset="0"/>
              </a:rPr>
              <a:t>0|0.00000|0||||||0||0|||PER1|||||||||||||0.00000|0||0.00000|0|||||||||||0||0</a:t>
            </a:r>
            <a:r>
              <a:rPr lang="th-TH" altLang="en-US" sz="1600" dirty="0">
                <a:latin typeface="Tahoma" panose="020B0604030504040204" pitchFamily="34" charset="0"/>
                <a:cs typeface="Tahoma" panose="020B0604030504040204" pitchFamily="34" charset="0"/>
              </a:rPr>
              <a:t>"</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19,55</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|0|0||||||0</a:t>
            </a:r>
            <a:r>
              <a:rPr lang="th-TH" altLang="en-US" sz="1600" dirty="0">
                <a:latin typeface="Tahoma" panose="020B0604030504040204" pitchFamily="34" charset="0"/>
                <a:cs typeface="Tahoma" panose="020B0604030504040204" pitchFamily="34" charset="0"/>
              </a:rPr>
              <a:t>"</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19,57</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75|2|60389|60388|60446|60265||||||||||||0|||||||||||||||||||60416|</a:t>
            </a:r>
            <a:endParaRPr lang="th-TH" altLang="en-US" sz="1600" dirty="0">
              <a:latin typeface="Tahoma" panose="020B0604030504040204" pitchFamily="34" charset="0"/>
              <a:cs typeface="Tahoma" panose="020B0604030504040204" pitchFamily="34" charset="0"/>
            </a:endParaRPr>
          </a:p>
          <a:p>
            <a:pPr eaLnBrk="1" hangingPunct="1"/>
            <a:r>
              <a:rPr lang="en-US" altLang="en-US" sz="1600" dirty="0">
                <a:latin typeface="Tahoma" panose="020B0604030504040204" pitchFamily="34" charset="0"/>
                <a:cs typeface="Tahoma" panose="020B0604030504040204" pitchFamily="34" charset="0"/>
              </a:rPr>
              <a:t>60385||||||||||0</a:t>
            </a:r>
            <a:r>
              <a:rPr lang="th-TH" altLang="en-US" sz="1600" dirty="0">
                <a:latin typeface="Tahoma" panose="020B0604030504040204" pitchFamily="34" charset="0"/>
                <a:cs typeface="Tahoma" panose="020B0604030504040204" pitchFamily="34" charset="0"/>
              </a:rPr>
              <a:t>"</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19,60</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SAV002|JUN30DEC31|||1DA||||||||||||||||||||||||||||||||||||||||||||</a:t>
            </a:r>
            <a:endParaRPr lang="th-TH" altLang="en-US" sz="1600" dirty="0">
              <a:latin typeface="Tahoma" panose="020B0604030504040204" pitchFamily="34" charset="0"/>
              <a:cs typeface="Tahoma" panose="020B0604030504040204" pitchFamily="34" charset="0"/>
            </a:endParaRPr>
          </a:p>
          <a:p>
            <a:pPr eaLnBrk="1" hangingPunct="1"/>
            <a:r>
              <a:rPr lang="en-US" altLang="en-US" sz="1600" dirty="0">
                <a:latin typeface="Tahoma" panose="020B0604030504040204" pitchFamily="34" charset="0"/>
                <a:cs typeface="Tahoma" panose="020B0604030504040204" pitchFamily="34" charset="0"/>
              </a:rPr>
              <a:t>|||||||||1MAE|0|||99Y</a:t>
            </a:r>
            <a:r>
              <a:rPr lang="th-TH" altLang="en-US" sz="1600" dirty="0">
                <a:latin typeface="Tahoma" panose="020B0604030504040204" pitchFamily="34" charset="0"/>
                <a:cs typeface="Tahoma" panose="020B0604030504040204" pitchFamily="34" charset="0"/>
              </a:rPr>
              <a:t>"</a:t>
            </a:r>
          </a:p>
          <a:p>
            <a:pPr eaLnBrk="1" hangingPunct="1"/>
            <a:r>
              <a:rPr lang="en-US" altLang="en-US" sz="1600" dirty="0">
                <a:latin typeface="Tahoma" panose="020B0604030504040204" pitchFamily="34" charset="0"/>
                <a:cs typeface="Tahoma" panose="020B0604030504040204" pitchFamily="34" charset="0"/>
              </a:rPr>
              <a:t>^ACN</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19,61</a:t>
            </a:r>
            <a:r>
              <a:rPr lang="th-TH" altLang="en-US" sz="1600" dirty="0">
                <a:latin typeface="Tahoma" panose="020B0604030504040204" pitchFamily="34" charset="0"/>
                <a:cs typeface="Tahoma" panose="020B0604030504040204" pitchFamily="34" charset="0"/>
              </a:rPr>
              <a:t>)="</a:t>
            </a:r>
            <a:r>
              <a:rPr lang="en-US" altLang="en-US" sz="1600" dirty="0">
                <a:latin typeface="Tahoma" panose="020B0604030504040204" pitchFamily="34" charset="0"/>
                <a:cs typeface="Tahoma" panose="020B0604030504040204" pitchFamily="34" charset="0"/>
              </a:rPr>
              <a:t>||||||||||||||||||||||||||||0||0||0</a:t>
            </a:r>
            <a:r>
              <a:rPr lang="th-TH" altLang="en-US" sz="1600" dirty="0">
                <a:latin typeface="Tahoma" panose="020B0604030504040204" pitchFamily="34" charset="0"/>
                <a:cs typeface="Tahoma" panose="020B0604030504040204" pitchFamily="34" charset="0"/>
              </a:rPr>
              <a:t>"</a:t>
            </a:r>
          </a:p>
        </p:txBody>
      </p:sp>
      <p:sp>
        <p:nvSpPr>
          <p:cNvPr id="5" name="Slide Number Placeholder 4"/>
          <p:cNvSpPr>
            <a:spLocks noGrp="1"/>
          </p:cNvSpPr>
          <p:nvPr>
            <p:ph type="sldNum" sz="quarter" idx="12"/>
          </p:nvPr>
        </p:nvSpPr>
        <p:spPr>
          <a:xfrm>
            <a:off x="237980" y="6356349"/>
            <a:ext cx="709245" cy="365125"/>
          </a:xfrm>
        </p:spPr>
        <p:txBody>
          <a:bodyPr/>
          <a:lstStyle/>
          <a:p>
            <a:endParaRPr lang="de-DE" dirty="0"/>
          </a:p>
        </p:txBody>
      </p:sp>
      <p:sp>
        <p:nvSpPr>
          <p:cNvPr id="2" name="Date Placeholder 1"/>
          <p:cNvSpPr>
            <a:spLocks noGrp="1"/>
          </p:cNvSpPr>
          <p:nvPr>
            <p:ph type="dt" sz="half" idx="10"/>
          </p:nvPr>
        </p:nvSpPr>
        <p:spPr/>
        <p:txBody>
          <a:bodyPr/>
          <a:lstStyle/>
          <a:p>
            <a:r>
              <a:rPr lang="en-US"/>
              <a:t>18-Dec-19</a:t>
            </a:r>
            <a:endParaRPr lang="de-DE"/>
          </a:p>
        </p:txBody>
      </p:sp>
      <p:sp>
        <p:nvSpPr>
          <p:cNvPr id="3" name="Footer Placeholder 2"/>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92665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p:cNvSpPr>
          <p:nvPr>
            <p:ph type="title"/>
          </p:nvPr>
        </p:nvSpPr>
        <p:spPr/>
        <p:txBody>
          <a:bodyPr>
            <a:normAutofit fontScale="90000"/>
          </a:bodyPr>
          <a:lstStyle/>
          <a:p>
            <a:r>
              <a:rPr lang="en-US" altLang="en-US"/>
              <a:t>Global</a:t>
            </a:r>
            <a:endParaRPr lang="th-TH" altLang="en-US"/>
          </a:p>
        </p:txBody>
      </p:sp>
      <p:sp>
        <p:nvSpPr>
          <p:cNvPr id="3" name="Content Placeholder 2"/>
          <p:cNvSpPr>
            <a:spLocks noGrp="1"/>
          </p:cNvSpPr>
          <p:nvPr>
            <p:ph idx="14"/>
          </p:nvPr>
        </p:nvSpPr>
        <p:spPr>
          <a:xfrm>
            <a:off x="1847850" y="1348749"/>
            <a:ext cx="7905866" cy="2871059"/>
          </a:xfrm>
        </p:spPr>
        <p:txBody>
          <a:bodyPr/>
          <a:lstStyle/>
          <a:p>
            <a:pPr eaLnBrk="0" hangingPunct="0"/>
            <a:r>
              <a:rPr lang="en-US" altLang="en-US" dirty="0"/>
              <a:t>A global is a structured representation of the physical data located in the database.  Profile uses the string method of global placement (i.e., multiple nodes hold multiple pieces of information).  Pieces of information are located by global name and key and are separated by delimiters (“|”).</a:t>
            </a:r>
          </a:p>
          <a:p>
            <a:endParaRPr lang="en-US" altLang="en-US" dirty="0"/>
          </a:p>
          <a:p>
            <a:r>
              <a:rPr lang="en-US" altLang="en-US" dirty="0"/>
              <a:t>Example:</a:t>
            </a:r>
          </a:p>
          <a:p>
            <a:r>
              <a:rPr lang="en-US" altLang="en-US" dirty="0"/>
              <a:t>The first two nodes of an Account Record might look like this:</a:t>
            </a:r>
          </a:p>
          <a:p>
            <a:endParaRPr lang="en-US" dirty="0"/>
          </a:p>
        </p:txBody>
      </p:sp>
      <p:pic>
        <p:nvPicPr>
          <p:cNvPr id="168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058" y="4027667"/>
            <a:ext cx="7215067" cy="22541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237980" y="6356349"/>
            <a:ext cx="709245" cy="365125"/>
          </a:xfrm>
        </p:spPr>
        <p:txBody>
          <a:bodyPr/>
          <a:lstStyle/>
          <a:p>
            <a:endParaRPr lang="de-DE" dirty="0"/>
          </a:p>
        </p:txBody>
      </p:sp>
      <p:sp>
        <p:nvSpPr>
          <p:cNvPr id="2" name="Date Placeholder 1"/>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1281604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p:cNvSpPr>
          <p:nvPr>
            <p:ph type="title"/>
          </p:nvPr>
        </p:nvSpPr>
        <p:spPr/>
        <p:txBody>
          <a:bodyPr>
            <a:normAutofit fontScale="90000"/>
          </a:bodyPr>
          <a:lstStyle/>
          <a:p>
            <a:pPr eaLnBrk="1" hangingPunct="1"/>
            <a:r>
              <a:rPr lang="en-US" altLang="en-US" dirty="0" err="1"/>
              <a:t>YottaDB</a:t>
            </a:r>
            <a:r>
              <a:rPr lang="en-US" altLang="en-US" dirty="0"/>
              <a:t> is Daemon-less</a:t>
            </a:r>
            <a:endParaRPr lang="th-TH" altLang="en-US" dirty="0"/>
          </a:p>
        </p:txBody>
      </p:sp>
      <p:sp>
        <p:nvSpPr>
          <p:cNvPr id="139278" name="Rectangle 20"/>
          <p:cNvSpPr>
            <a:spLocks noGrp="1" noChangeArrowheads="1"/>
          </p:cNvSpPr>
          <p:nvPr>
            <p:ph type="body" idx="13"/>
          </p:nvPr>
        </p:nvSpPr>
        <p:spPr/>
        <p:txBody>
          <a:bodyPr>
            <a:normAutofit/>
          </a:bodyPr>
          <a:lstStyle/>
          <a:p>
            <a:pPr eaLnBrk="1" hangingPunct="1">
              <a:lnSpc>
                <a:spcPct val="80000"/>
              </a:lnSpc>
              <a:buFont typeface="Arial" panose="020B0604020202020204" pitchFamily="34" charset="0"/>
              <a:buNone/>
            </a:pPr>
            <a:r>
              <a:rPr lang="en-US" altLang="en-US" sz="2000" b="1" dirty="0">
                <a:latin typeface="Arial" panose="020B0604020202020204" pitchFamily="34" charset="0"/>
              </a:rPr>
              <a:t>Process that access </a:t>
            </a:r>
            <a:r>
              <a:rPr lang="en-US" altLang="en-US" sz="2000" b="1" dirty="0" err="1">
                <a:latin typeface="Arial" panose="020B0604020202020204" pitchFamily="34" charset="0"/>
              </a:rPr>
              <a:t>YottaDB</a:t>
            </a:r>
            <a:r>
              <a:rPr lang="en-US" altLang="en-US" sz="2000" b="1" dirty="0">
                <a:latin typeface="Arial" panose="020B0604020202020204" pitchFamily="34" charset="0"/>
              </a:rPr>
              <a:t> has to perform database processing logic</a:t>
            </a:r>
          </a:p>
        </p:txBody>
      </p:sp>
      <p:sp>
        <p:nvSpPr>
          <p:cNvPr id="47108" name="AutoShape 4"/>
          <p:cNvSpPr>
            <a:spLocks noChangeArrowheads="1"/>
          </p:cNvSpPr>
          <p:nvPr/>
        </p:nvSpPr>
        <p:spPr bwMode="auto">
          <a:xfrm>
            <a:off x="4558297" y="4342063"/>
            <a:ext cx="2808288" cy="1728788"/>
          </a:xfrm>
          <a:prstGeom prst="can">
            <a:avLst>
              <a:gd name="adj" fmla="val 34134"/>
            </a:avLst>
          </a:prstGeom>
          <a:solidFill>
            <a:srgbClr val="FFFF00"/>
          </a:solidFill>
          <a:ln w="12700">
            <a:solidFill>
              <a:schemeClr val="tx1"/>
            </a:solidFill>
            <a:round/>
            <a:headEnd/>
            <a:tailEnd/>
          </a:ln>
          <a:effectLst>
            <a:outerShdw dist="343135" dir="3060540" algn="ctr" rotWithShape="0">
              <a:schemeClr val="bg2">
                <a:alpha val="50000"/>
              </a:schemeClr>
            </a:outerShdw>
          </a:effectLst>
        </p:spPr>
        <p:txBody>
          <a:bodyPr wrap="none" anchor="ctr"/>
          <a:lstStyle/>
          <a:p>
            <a:pPr algn="ctr">
              <a:defRPr/>
            </a:pPr>
            <a:r>
              <a:rPr lang="en-US" sz="2000" dirty="0" err="1"/>
              <a:t>YottaDB</a:t>
            </a:r>
            <a:r>
              <a:rPr lang="en-US" sz="2000" dirty="0"/>
              <a:t> Database File</a:t>
            </a:r>
          </a:p>
        </p:txBody>
      </p:sp>
      <p:sp>
        <p:nvSpPr>
          <p:cNvPr id="139268" name="Rectangle 5"/>
          <p:cNvSpPr>
            <a:spLocks noChangeArrowheads="1"/>
          </p:cNvSpPr>
          <p:nvPr/>
        </p:nvSpPr>
        <p:spPr bwMode="auto">
          <a:xfrm>
            <a:off x="2831097" y="2325939"/>
            <a:ext cx="1081088" cy="576263"/>
          </a:xfrm>
          <a:prstGeom prst="rect">
            <a:avLst/>
          </a:prstGeom>
          <a:solidFill>
            <a:srgbClr val="9999FF"/>
          </a:solidFill>
          <a:ln w="1270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ngsana New" panose="02020603050405020304" pitchFamily="18" charset="-34"/>
              </a:defRPr>
            </a:lvl1pPr>
            <a:lvl2pPr marL="742950" indent="-285750" eaLnBrk="0" hangingPunct="0">
              <a:defRPr sz="2800">
                <a:solidFill>
                  <a:schemeClr val="tx1"/>
                </a:solidFill>
                <a:latin typeface="Arial" panose="020B0604020202020204" pitchFamily="34" charset="0"/>
                <a:cs typeface="Angsana New" panose="02020603050405020304" pitchFamily="18" charset="-34"/>
              </a:defRPr>
            </a:lvl2pPr>
            <a:lvl3pPr marL="1143000" indent="-228600" eaLnBrk="0" hangingPunct="0">
              <a:defRPr sz="2800">
                <a:solidFill>
                  <a:schemeClr val="tx1"/>
                </a:solidFill>
                <a:latin typeface="Arial" panose="020B0604020202020204" pitchFamily="34" charset="0"/>
                <a:cs typeface="Angsana New" panose="02020603050405020304" pitchFamily="18" charset="-34"/>
              </a:defRPr>
            </a:lvl3pPr>
            <a:lvl4pPr marL="1600200" indent="-228600" eaLnBrk="0" hangingPunct="0">
              <a:defRPr sz="2800">
                <a:solidFill>
                  <a:schemeClr val="tx1"/>
                </a:solidFill>
                <a:latin typeface="Arial" panose="020B0604020202020204" pitchFamily="34" charset="0"/>
                <a:cs typeface="Angsana New" panose="02020603050405020304" pitchFamily="18" charset="-34"/>
              </a:defRPr>
            </a:lvl4pPr>
            <a:lvl5pPr marL="2057400" indent="-228600" eaLnBrk="0" hangingPunct="0">
              <a:defRPr sz="28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9pPr>
          </a:lstStyle>
          <a:p>
            <a:pPr algn="ctr" eaLnBrk="1" hangingPunct="1"/>
            <a:r>
              <a:rPr lang="en-US" altLang="en-US" sz="1400"/>
              <a:t>Mumps</a:t>
            </a:r>
          </a:p>
          <a:p>
            <a:pPr algn="ctr" eaLnBrk="1" hangingPunct="1"/>
            <a:r>
              <a:rPr lang="en-US" altLang="en-US" sz="1400"/>
              <a:t>Process</a:t>
            </a:r>
            <a:endParaRPr lang="th-TH" altLang="en-US" sz="1400"/>
          </a:p>
        </p:txBody>
      </p:sp>
      <p:sp>
        <p:nvSpPr>
          <p:cNvPr id="139269" name="Rectangle 7"/>
          <p:cNvSpPr>
            <a:spLocks noChangeArrowheads="1"/>
          </p:cNvSpPr>
          <p:nvPr/>
        </p:nvSpPr>
        <p:spPr bwMode="auto">
          <a:xfrm>
            <a:off x="4126497" y="2325939"/>
            <a:ext cx="1081088" cy="576263"/>
          </a:xfrm>
          <a:prstGeom prst="rect">
            <a:avLst/>
          </a:prstGeom>
          <a:solidFill>
            <a:srgbClr val="9999FF"/>
          </a:solidFill>
          <a:ln w="1270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ngsana New" panose="02020603050405020304" pitchFamily="18" charset="-34"/>
              </a:defRPr>
            </a:lvl1pPr>
            <a:lvl2pPr marL="742950" indent="-285750" eaLnBrk="0" hangingPunct="0">
              <a:defRPr sz="2800">
                <a:solidFill>
                  <a:schemeClr val="tx1"/>
                </a:solidFill>
                <a:latin typeface="Arial" panose="020B0604020202020204" pitchFamily="34" charset="0"/>
                <a:cs typeface="Angsana New" panose="02020603050405020304" pitchFamily="18" charset="-34"/>
              </a:defRPr>
            </a:lvl2pPr>
            <a:lvl3pPr marL="1143000" indent="-228600" eaLnBrk="0" hangingPunct="0">
              <a:defRPr sz="2800">
                <a:solidFill>
                  <a:schemeClr val="tx1"/>
                </a:solidFill>
                <a:latin typeface="Arial" panose="020B0604020202020204" pitchFamily="34" charset="0"/>
                <a:cs typeface="Angsana New" panose="02020603050405020304" pitchFamily="18" charset="-34"/>
              </a:defRPr>
            </a:lvl3pPr>
            <a:lvl4pPr marL="1600200" indent="-228600" eaLnBrk="0" hangingPunct="0">
              <a:defRPr sz="2800">
                <a:solidFill>
                  <a:schemeClr val="tx1"/>
                </a:solidFill>
                <a:latin typeface="Arial" panose="020B0604020202020204" pitchFamily="34" charset="0"/>
                <a:cs typeface="Angsana New" panose="02020603050405020304" pitchFamily="18" charset="-34"/>
              </a:defRPr>
            </a:lvl4pPr>
            <a:lvl5pPr marL="2057400" indent="-228600" eaLnBrk="0" hangingPunct="0">
              <a:defRPr sz="28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9pPr>
          </a:lstStyle>
          <a:p>
            <a:pPr algn="ctr" eaLnBrk="1" hangingPunct="1"/>
            <a:r>
              <a:rPr lang="en-US" altLang="en-US" sz="1400"/>
              <a:t>Mumps</a:t>
            </a:r>
          </a:p>
          <a:p>
            <a:pPr algn="ctr" eaLnBrk="1" hangingPunct="1"/>
            <a:r>
              <a:rPr lang="en-US" altLang="en-US" sz="1400"/>
              <a:t>Process</a:t>
            </a:r>
            <a:endParaRPr lang="th-TH" altLang="en-US" sz="1400"/>
          </a:p>
        </p:txBody>
      </p:sp>
      <p:sp>
        <p:nvSpPr>
          <p:cNvPr id="139270" name="Rectangle 8"/>
          <p:cNvSpPr>
            <a:spLocks noChangeArrowheads="1"/>
          </p:cNvSpPr>
          <p:nvPr/>
        </p:nvSpPr>
        <p:spPr bwMode="auto">
          <a:xfrm>
            <a:off x="5423486" y="2325939"/>
            <a:ext cx="1081087" cy="576263"/>
          </a:xfrm>
          <a:prstGeom prst="rect">
            <a:avLst/>
          </a:prstGeom>
          <a:solidFill>
            <a:srgbClr val="9999FF"/>
          </a:solidFill>
          <a:ln w="1270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ngsana New" panose="02020603050405020304" pitchFamily="18" charset="-34"/>
              </a:defRPr>
            </a:lvl1pPr>
            <a:lvl2pPr marL="742950" indent="-285750" eaLnBrk="0" hangingPunct="0">
              <a:defRPr sz="2800">
                <a:solidFill>
                  <a:schemeClr val="tx1"/>
                </a:solidFill>
                <a:latin typeface="Arial" panose="020B0604020202020204" pitchFamily="34" charset="0"/>
                <a:cs typeface="Angsana New" panose="02020603050405020304" pitchFamily="18" charset="-34"/>
              </a:defRPr>
            </a:lvl2pPr>
            <a:lvl3pPr marL="1143000" indent="-228600" eaLnBrk="0" hangingPunct="0">
              <a:defRPr sz="2800">
                <a:solidFill>
                  <a:schemeClr val="tx1"/>
                </a:solidFill>
                <a:latin typeface="Arial" panose="020B0604020202020204" pitchFamily="34" charset="0"/>
                <a:cs typeface="Angsana New" panose="02020603050405020304" pitchFamily="18" charset="-34"/>
              </a:defRPr>
            </a:lvl3pPr>
            <a:lvl4pPr marL="1600200" indent="-228600" eaLnBrk="0" hangingPunct="0">
              <a:defRPr sz="2800">
                <a:solidFill>
                  <a:schemeClr val="tx1"/>
                </a:solidFill>
                <a:latin typeface="Arial" panose="020B0604020202020204" pitchFamily="34" charset="0"/>
                <a:cs typeface="Angsana New" panose="02020603050405020304" pitchFamily="18" charset="-34"/>
              </a:defRPr>
            </a:lvl4pPr>
            <a:lvl5pPr marL="2057400" indent="-228600" eaLnBrk="0" hangingPunct="0">
              <a:defRPr sz="28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9pPr>
          </a:lstStyle>
          <a:p>
            <a:pPr algn="ctr" eaLnBrk="1" hangingPunct="1"/>
            <a:r>
              <a:rPr lang="en-US" altLang="en-US" sz="1400"/>
              <a:t>Mumps</a:t>
            </a:r>
          </a:p>
          <a:p>
            <a:pPr algn="ctr" eaLnBrk="1" hangingPunct="1"/>
            <a:r>
              <a:rPr lang="en-US" altLang="en-US" sz="1400"/>
              <a:t>Process</a:t>
            </a:r>
            <a:endParaRPr lang="th-TH" altLang="en-US" sz="1400"/>
          </a:p>
        </p:txBody>
      </p:sp>
      <p:sp>
        <p:nvSpPr>
          <p:cNvPr id="139271" name="Rectangle 9"/>
          <p:cNvSpPr>
            <a:spLocks noChangeArrowheads="1"/>
          </p:cNvSpPr>
          <p:nvPr/>
        </p:nvSpPr>
        <p:spPr bwMode="auto">
          <a:xfrm>
            <a:off x="6720472" y="2325939"/>
            <a:ext cx="1081088" cy="576263"/>
          </a:xfrm>
          <a:prstGeom prst="rect">
            <a:avLst/>
          </a:prstGeom>
          <a:solidFill>
            <a:srgbClr val="9999FF"/>
          </a:solidFill>
          <a:ln w="1270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ngsana New" panose="02020603050405020304" pitchFamily="18" charset="-34"/>
              </a:defRPr>
            </a:lvl1pPr>
            <a:lvl2pPr marL="742950" indent="-285750" eaLnBrk="0" hangingPunct="0">
              <a:defRPr sz="2800">
                <a:solidFill>
                  <a:schemeClr val="tx1"/>
                </a:solidFill>
                <a:latin typeface="Arial" panose="020B0604020202020204" pitchFamily="34" charset="0"/>
                <a:cs typeface="Angsana New" panose="02020603050405020304" pitchFamily="18" charset="-34"/>
              </a:defRPr>
            </a:lvl2pPr>
            <a:lvl3pPr marL="1143000" indent="-228600" eaLnBrk="0" hangingPunct="0">
              <a:defRPr sz="2800">
                <a:solidFill>
                  <a:schemeClr val="tx1"/>
                </a:solidFill>
                <a:latin typeface="Arial" panose="020B0604020202020204" pitchFamily="34" charset="0"/>
                <a:cs typeface="Angsana New" panose="02020603050405020304" pitchFamily="18" charset="-34"/>
              </a:defRPr>
            </a:lvl3pPr>
            <a:lvl4pPr marL="1600200" indent="-228600" eaLnBrk="0" hangingPunct="0">
              <a:defRPr sz="2800">
                <a:solidFill>
                  <a:schemeClr val="tx1"/>
                </a:solidFill>
                <a:latin typeface="Arial" panose="020B0604020202020204" pitchFamily="34" charset="0"/>
                <a:cs typeface="Angsana New" panose="02020603050405020304" pitchFamily="18" charset="-34"/>
              </a:defRPr>
            </a:lvl4pPr>
            <a:lvl5pPr marL="2057400" indent="-228600" eaLnBrk="0" hangingPunct="0">
              <a:defRPr sz="28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9pPr>
          </a:lstStyle>
          <a:p>
            <a:pPr algn="ctr" eaLnBrk="1" hangingPunct="1"/>
            <a:r>
              <a:rPr lang="en-US" altLang="en-US" sz="1400"/>
              <a:t>Mumps</a:t>
            </a:r>
          </a:p>
          <a:p>
            <a:pPr algn="ctr" eaLnBrk="1" hangingPunct="1"/>
            <a:r>
              <a:rPr lang="en-US" altLang="en-US" sz="1400"/>
              <a:t>Process</a:t>
            </a:r>
            <a:endParaRPr lang="th-TH" altLang="en-US" sz="1400"/>
          </a:p>
        </p:txBody>
      </p:sp>
      <p:sp>
        <p:nvSpPr>
          <p:cNvPr id="139272" name="Rectangle 10"/>
          <p:cNvSpPr>
            <a:spLocks noChangeArrowheads="1"/>
          </p:cNvSpPr>
          <p:nvPr/>
        </p:nvSpPr>
        <p:spPr bwMode="auto">
          <a:xfrm>
            <a:off x="8015872" y="2325939"/>
            <a:ext cx="1081088" cy="576263"/>
          </a:xfrm>
          <a:prstGeom prst="rect">
            <a:avLst/>
          </a:prstGeom>
          <a:solidFill>
            <a:srgbClr val="9999FF"/>
          </a:solidFill>
          <a:ln w="12700">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cs typeface="Angsana New" panose="02020603050405020304" pitchFamily="18" charset="-34"/>
              </a:defRPr>
            </a:lvl1pPr>
            <a:lvl2pPr marL="742950" indent="-285750" eaLnBrk="0" hangingPunct="0">
              <a:defRPr sz="2800">
                <a:solidFill>
                  <a:schemeClr val="tx1"/>
                </a:solidFill>
                <a:latin typeface="Arial" panose="020B0604020202020204" pitchFamily="34" charset="0"/>
                <a:cs typeface="Angsana New" panose="02020603050405020304" pitchFamily="18" charset="-34"/>
              </a:defRPr>
            </a:lvl2pPr>
            <a:lvl3pPr marL="1143000" indent="-228600" eaLnBrk="0" hangingPunct="0">
              <a:defRPr sz="2800">
                <a:solidFill>
                  <a:schemeClr val="tx1"/>
                </a:solidFill>
                <a:latin typeface="Arial" panose="020B0604020202020204" pitchFamily="34" charset="0"/>
                <a:cs typeface="Angsana New" panose="02020603050405020304" pitchFamily="18" charset="-34"/>
              </a:defRPr>
            </a:lvl3pPr>
            <a:lvl4pPr marL="1600200" indent="-228600" eaLnBrk="0" hangingPunct="0">
              <a:defRPr sz="2800">
                <a:solidFill>
                  <a:schemeClr val="tx1"/>
                </a:solidFill>
                <a:latin typeface="Arial" panose="020B0604020202020204" pitchFamily="34" charset="0"/>
                <a:cs typeface="Angsana New" panose="02020603050405020304" pitchFamily="18" charset="-34"/>
              </a:defRPr>
            </a:lvl4pPr>
            <a:lvl5pPr marL="2057400" indent="-228600" eaLnBrk="0" hangingPunct="0">
              <a:defRPr sz="28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9pPr>
          </a:lstStyle>
          <a:p>
            <a:pPr algn="ctr" eaLnBrk="1" hangingPunct="1"/>
            <a:r>
              <a:rPr lang="en-US" altLang="en-US" sz="1400"/>
              <a:t>Mumps</a:t>
            </a:r>
          </a:p>
          <a:p>
            <a:pPr algn="ctr" eaLnBrk="1" hangingPunct="1"/>
            <a:r>
              <a:rPr lang="en-US" altLang="en-US" sz="1400"/>
              <a:t>Process</a:t>
            </a:r>
            <a:endParaRPr lang="th-TH" altLang="en-US" sz="1400"/>
          </a:p>
        </p:txBody>
      </p:sp>
      <p:sp>
        <p:nvSpPr>
          <p:cNvPr id="139273" name="Line 13"/>
          <p:cNvSpPr>
            <a:spLocks noChangeShapeType="1"/>
          </p:cNvSpPr>
          <p:nvPr/>
        </p:nvSpPr>
        <p:spPr bwMode="auto">
          <a:xfrm>
            <a:off x="3334335" y="2902202"/>
            <a:ext cx="1873250" cy="1728787"/>
          </a:xfrm>
          <a:prstGeom prst="line">
            <a:avLst/>
          </a:prstGeom>
          <a:noFill/>
          <a:ln w="38100">
            <a:solidFill>
              <a:srgbClr val="8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9274" name="Line 15"/>
          <p:cNvSpPr>
            <a:spLocks noChangeShapeType="1"/>
          </p:cNvSpPr>
          <p:nvPr/>
        </p:nvSpPr>
        <p:spPr bwMode="auto">
          <a:xfrm>
            <a:off x="4631322" y="2902202"/>
            <a:ext cx="935038" cy="1728787"/>
          </a:xfrm>
          <a:prstGeom prst="line">
            <a:avLst/>
          </a:prstGeom>
          <a:noFill/>
          <a:ln w="38100">
            <a:solidFill>
              <a:srgbClr val="8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9275" name="Line 16"/>
          <p:cNvSpPr>
            <a:spLocks noChangeShapeType="1"/>
          </p:cNvSpPr>
          <p:nvPr/>
        </p:nvSpPr>
        <p:spPr bwMode="auto">
          <a:xfrm>
            <a:off x="5926722" y="2902202"/>
            <a:ext cx="0" cy="1728787"/>
          </a:xfrm>
          <a:prstGeom prst="line">
            <a:avLst/>
          </a:prstGeom>
          <a:noFill/>
          <a:ln w="38100">
            <a:solidFill>
              <a:srgbClr val="8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9276" name="Line 17"/>
          <p:cNvSpPr>
            <a:spLocks noChangeShapeType="1"/>
          </p:cNvSpPr>
          <p:nvPr/>
        </p:nvSpPr>
        <p:spPr bwMode="auto">
          <a:xfrm flipH="1">
            <a:off x="6287085" y="2902202"/>
            <a:ext cx="1008062" cy="1728787"/>
          </a:xfrm>
          <a:prstGeom prst="line">
            <a:avLst/>
          </a:prstGeom>
          <a:noFill/>
          <a:ln w="38100">
            <a:solidFill>
              <a:srgbClr val="8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9277" name="Line 18"/>
          <p:cNvSpPr>
            <a:spLocks noChangeShapeType="1"/>
          </p:cNvSpPr>
          <p:nvPr/>
        </p:nvSpPr>
        <p:spPr bwMode="auto">
          <a:xfrm flipH="1">
            <a:off x="6647448" y="2902202"/>
            <a:ext cx="1871663" cy="1728787"/>
          </a:xfrm>
          <a:prstGeom prst="line">
            <a:avLst/>
          </a:prstGeom>
          <a:noFill/>
          <a:ln w="38100">
            <a:solidFill>
              <a:srgbClr val="8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9279" name="Rectangle 11"/>
          <p:cNvSpPr>
            <a:spLocks noChangeArrowheads="1"/>
          </p:cNvSpPr>
          <p:nvPr/>
        </p:nvSpPr>
        <p:spPr bwMode="auto">
          <a:xfrm>
            <a:off x="2831098" y="3549902"/>
            <a:ext cx="6264275" cy="504825"/>
          </a:xfrm>
          <a:prstGeom prst="rect">
            <a:avLst/>
          </a:prstGeom>
          <a:solidFill>
            <a:srgbClr val="FF66FF">
              <a:alpha val="75000"/>
            </a:srgbClr>
          </a:solidFill>
          <a:ln w="9525">
            <a:solidFill>
              <a:schemeClr val="tx1"/>
            </a:solidFill>
            <a:prstDash val="dash"/>
            <a:miter lim="800000"/>
            <a:headEnd/>
            <a:tailEnd/>
          </a:ln>
        </p:spPr>
        <p:txBody>
          <a:bodyPr wrap="none" anchor="ctr"/>
          <a:lstStyle>
            <a:lvl1pPr eaLnBrk="0" hangingPunct="0">
              <a:defRPr sz="2800">
                <a:solidFill>
                  <a:schemeClr val="tx1"/>
                </a:solidFill>
                <a:latin typeface="Arial" panose="020B0604020202020204" pitchFamily="34" charset="0"/>
                <a:cs typeface="Angsana New" panose="02020603050405020304" pitchFamily="18" charset="-34"/>
              </a:defRPr>
            </a:lvl1pPr>
            <a:lvl2pPr marL="742950" indent="-285750" eaLnBrk="0" hangingPunct="0">
              <a:defRPr sz="2800">
                <a:solidFill>
                  <a:schemeClr val="tx1"/>
                </a:solidFill>
                <a:latin typeface="Arial" panose="020B0604020202020204" pitchFamily="34" charset="0"/>
                <a:cs typeface="Angsana New" panose="02020603050405020304" pitchFamily="18" charset="-34"/>
              </a:defRPr>
            </a:lvl2pPr>
            <a:lvl3pPr marL="1143000" indent="-228600" eaLnBrk="0" hangingPunct="0">
              <a:defRPr sz="2800">
                <a:solidFill>
                  <a:schemeClr val="tx1"/>
                </a:solidFill>
                <a:latin typeface="Arial" panose="020B0604020202020204" pitchFamily="34" charset="0"/>
                <a:cs typeface="Angsana New" panose="02020603050405020304" pitchFamily="18" charset="-34"/>
              </a:defRPr>
            </a:lvl3pPr>
            <a:lvl4pPr marL="1600200" indent="-228600" eaLnBrk="0" hangingPunct="0">
              <a:defRPr sz="2800">
                <a:solidFill>
                  <a:schemeClr val="tx1"/>
                </a:solidFill>
                <a:latin typeface="Arial" panose="020B0604020202020204" pitchFamily="34" charset="0"/>
                <a:cs typeface="Angsana New" panose="02020603050405020304" pitchFamily="18" charset="-34"/>
              </a:defRPr>
            </a:lvl4pPr>
            <a:lvl5pPr marL="2057400" indent="-228600" eaLnBrk="0" hangingPunct="0">
              <a:defRPr sz="28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ngsana New" panose="02020603050405020304" pitchFamily="18" charset="-34"/>
              </a:defRPr>
            </a:lvl9pPr>
          </a:lstStyle>
          <a:p>
            <a:pPr algn="ctr" eaLnBrk="1" hangingPunct="1"/>
            <a:r>
              <a:rPr lang="en-US" altLang="en-US" sz="1600"/>
              <a:t>Database Buffer Cache</a:t>
            </a:r>
          </a:p>
          <a:p>
            <a:pPr algn="ctr" eaLnBrk="1" hangingPunct="1"/>
            <a:r>
              <a:rPr lang="en-US" altLang="en-US" sz="1200">
                <a:solidFill>
                  <a:srgbClr val="990033"/>
                </a:solidFill>
              </a:rPr>
              <a:t>(IPC -- shared memory, semaphore)</a:t>
            </a:r>
            <a:endParaRPr lang="th-TH" altLang="en-US" sz="1200">
              <a:solidFill>
                <a:srgbClr val="990033"/>
              </a:solidFill>
            </a:endParaRPr>
          </a:p>
        </p:txBody>
      </p:sp>
      <p:sp>
        <p:nvSpPr>
          <p:cNvPr id="16" name="Slide Number Placeholder 4"/>
          <p:cNvSpPr>
            <a:spLocks noGrp="1"/>
          </p:cNvSpPr>
          <p:nvPr>
            <p:ph type="sldNum" sz="quarter" idx="12"/>
          </p:nvPr>
        </p:nvSpPr>
        <p:spPr>
          <a:xfrm>
            <a:off x="237980" y="6356349"/>
            <a:ext cx="709245" cy="365125"/>
          </a:xfrm>
        </p:spPr>
        <p:txBody>
          <a:bodyPr/>
          <a:lstStyle/>
          <a:p>
            <a:endParaRPr lang="de-DE" dirty="0"/>
          </a:p>
        </p:txBody>
      </p:sp>
      <p:sp>
        <p:nvSpPr>
          <p:cNvPr id="2" name="Date Placeholder 1"/>
          <p:cNvSpPr>
            <a:spLocks noGrp="1"/>
          </p:cNvSpPr>
          <p:nvPr>
            <p:ph type="dt" sz="half" idx="10"/>
          </p:nvPr>
        </p:nvSpPr>
        <p:spPr/>
        <p:txBody>
          <a:bodyPr/>
          <a:lstStyle/>
          <a:p>
            <a:r>
              <a:rPr lang="en-US"/>
              <a:t>18-Dec-19</a:t>
            </a:r>
            <a:endParaRPr lang="de-DE"/>
          </a:p>
        </p:txBody>
      </p:sp>
      <p:sp>
        <p:nvSpPr>
          <p:cNvPr id="3" name="Footer Placeholder 2"/>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500366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C3B061B-9F90-499E-9525-91E51689BDCC}" type="slidenum">
              <a:rPr lang="de-DE" smtClean="0"/>
              <a:pPr/>
              <a:t>29</a:t>
            </a:fld>
            <a:endParaRPr lang="de-DE" dirty="0"/>
          </a:p>
        </p:txBody>
      </p:sp>
      <p:sp>
        <p:nvSpPr>
          <p:cNvPr id="8" name="Title 7"/>
          <p:cNvSpPr>
            <a:spLocks noGrp="1"/>
          </p:cNvSpPr>
          <p:nvPr>
            <p:ph type="title"/>
          </p:nvPr>
        </p:nvSpPr>
        <p:spPr/>
        <p:txBody>
          <a:bodyPr/>
          <a:lstStyle/>
          <a:p>
            <a:pPr lvl="0"/>
            <a:r>
              <a:rPr lang="en-US" dirty="0" err="1"/>
              <a:t>YottaDB</a:t>
            </a:r>
            <a:r>
              <a:rPr lang="en-US" dirty="0"/>
              <a:t> User Command</a:t>
            </a:r>
          </a:p>
        </p:txBody>
      </p:sp>
      <p:sp>
        <p:nvSpPr>
          <p:cNvPr id="2" name="Date Placeholder 1"/>
          <p:cNvSpPr>
            <a:spLocks noGrp="1"/>
          </p:cNvSpPr>
          <p:nvPr>
            <p:ph type="dt" sz="half" idx="10"/>
          </p:nvPr>
        </p:nvSpPr>
        <p:spPr/>
        <p:txBody>
          <a:bodyPr/>
          <a:lstStyle/>
          <a:p>
            <a:r>
              <a:rPr lang="en-US"/>
              <a:t>18-Dec-19</a:t>
            </a:r>
            <a:endParaRPr lang="de-DE"/>
          </a:p>
        </p:txBody>
      </p:sp>
      <p:sp>
        <p:nvSpPr>
          <p:cNvPr id="6" name="Footer Placeholder 5"/>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350183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Agenda</a:t>
            </a:r>
          </a:p>
        </p:txBody>
      </p:sp>
      <p:sp>
        <p:nvSpPr>
          <p:cNvPr id="7" name="Text Placeholder 6"/>
          <p:cNvSpPr>
            <a:spLocks noGrp="1"/>
          </p:cNvSpPr>
          <p:nvPr>
            <p:ph type="body" idx="13"/>
          </p:nvPr>
        </p:nvSpPr>
        <p:spPr/>
        <p:txBody>
          <a:bodyPr/>
          <a:lstStyle/>
          <a:p>
            <a:r>
              <a:rPr lang="en-US" dirty="0"/>
              <a:t>1</a:t>
            </a:r>
            <a:r>
              <a:rPr lang="en-US" baseline="30000" dirty="0"/>
              <a:t>st</a:t>
            </a:r>
            <a:r>
              <a:rPr lang="en-US" dirty="0"/>
              <a:t> Day.</a:t>
            </a:r>
          </a:p>
        </p:txBody>
      </p:sp>
      <p:sp>
        <p:nvSpPr>
          <p:cNvPr id="6" name="Content Placeholder 5"/>
          <p:cNvSpPr>
            <a:spLocks noGrp="1"/>
          </p:cNvSpPr>
          <p:nvPr>
            <p:ph idx="1"/>
          </p:nvPr>
        </p:nvSpPr>
        <p:spPr>
          <a:xfrm>
            <a:off x="1756294" y="2182597"/>
            <a:ext cx="7936346" cy="2871059"/>
          </a:xfrm>
        </p:spPr>
        <p:txBody>
          <a:bodyPr/>
          <a:lstStyle/>
          <a:p>
            <a:pPr lvl="0"/>
            <a:r>
              <a:rPr lang="en-US" dirty="0"/>
              <a:t>Database Principle</a:t>
            </a:r>
          </a:p>
          <a:p>
            <a:pPr lvl="0"/>
            <a:r>
              <a:rPr lang="en-US" dirty="0"/>
              <a:t>Introduction to </a:t>
            </a:r>
            <a:r>
              <a:rPr lang="en-US" dirty="0" err="1"/>
              <a:t>YottaDB</a:t>
            </a:r>
            <a:endParaRPr lang="en-US" dirty="0"/>
          </a:p>
          <a:p>
            <a:pPr lvl="0"/>
            <a:r>
              <a:rPr lang="en-US" dirty="0" err="1"/>
              <a:t>YottaDB</a:t>
            </a:r>
            <a:r>
              <a:rPr lang="en-US" dirty="0"/>
              <a:t> User Command</a:t>
            </a:r>
          </a:p>
          <a:p>
            <a:pPr lvl="0"/>
            <a:r>
              <a:rPr lang="en-US" dirty="0" err="1"/>
              <a:t>YottaDB</a:t>
            </a:r>
            <a:r>
              <a:rPr lang="en-US" dirty="0"/>
              <a:t> Administrator Command</a:t>
            </a:r>
          </a:p>
          <a:p>
            <a:pPr lvl="0"/>
            <a:r>
              <a:rPr lang="en-US" dirty="0" err="1"/>
              <a:t>YottaDB</a:t>
            </a:r>
            <a:r>
              <a:rPr lang="en-US" dirty="0"/>
              <a:t> Installation</a:t>
            </a:r>
          </a:p>
          <a:p>
            <a:pPr lvl="0"/>
            <a:r>
              <a:rPr lang="en-US" dirty="0" err="1"/>
              <a:t>YottaDB</a:t>
            </a:r>
            <a:r>
              <a:rPr lang="en-US" dirty="0"/>
              <a:t> DB Structure</a:t>
            </a:r>
          </a:p>
          <a:p>
            <a:endParaRPr lang="en-US" dirty="0"/>
          </a:p>
        </p:txBody>
      </p:sp>
      <p:sp>
        <p:nvSpPr>
          <p:cNvPr id="4" name="Date Placeholder 3"/>
          <p:cNvSpPr>
            <a:spLocks noGrp="1"/>
          </p:cNvSpPr>
          <p:nvPr>
            <p:ph type="dt" sz="half" idx="10"/>
          </p:nvPr>
        </p:nvSpPr>
        <p:spPr>
          <a:xfrm>
            <a:off x="10624931" y="6356350"/>
            <a:ext cx="1325276" cy="365125"/>
          </a:xfrm>
        </p:spPr>
        <p:txBody>
          <a:bodyPr/>
          <a:lstStyle/>
          <a:p>
            <a:r>
              <a:rPr lang="en-US"/>
              <a:t>18-Dec-19</a:t>
            </a:r>
            <a:endParaRPr lang="de-DE" dirty="0"/>
          </a:p>
        </p:txBody>
      </p:sp>
      <p:sp>
        <p:nvSpPr>
          <p:cNvPr id="8" name="Footer Placeholder 7"/>
          <p:cNvSpPr>
            <a:spLocks noGrp="1"/>
          </p:cNvSpPr>
          <p:nvPr>
            <p:ph type="ftr" sz="quarter" idx="11"/>
          </p:nvPr>
        </p:nvSpPr>
        <p:spPr/>
        <p:txBody>
          <a:bodyPr/>
          <a:lstStyle/>
          <a:p>
            <a:r>
              <a:rPr lang="de-DE" dirty="0" err="1"/>
              <a:t>YottaDB</a:t>
            </a:r>
            <a:r>
              <a:rPr lang="de-DE" dirty="0"/>
              <a:t> </a:t>
            </a:r>
            <a:r>
              <a:rPr lang="de-DE" dirty="0" err="1"/>
              <a:t>Foundation</a:t>
            </a:r>
            <a:endParaRPr lang="de-DE" dirty="0"/>
          </a:p>
        </p:txBody>
      </p:sp>
      <p:sp>
        <p:nvSpPr>
          <p:cNvPr id="9" name="Slide Number Placeholder 8"/>
          <p:cNvSpPr>
            <a:spLocks noGrp="1"/>
          </p:cNvSpPr>
          <p:nvPr>
            <p:ph type="sldNum" sz="quarter" idx="12"/>
          </p:nvPr>
        </p:nvSpPr>
        <p:spPr/>
        <p:txBody>
          <a:bodyPr/>
          <a:lstStyle/>
          <a:p>
            <a:fld id="{5C3B061B-9F90-499E-9525-91E51689BDCC}" type="slidenum">
              <a:rPr lang="de-DE" smtClean="0"/>
              <a:pPr/>
              <a:t>3</a:t>
            </a:fld>
            <a:endParaRPr lang="de-DE" dirty="0"/>
          </a:p>
        </p:txBody>
      </p:sp>
    </p:spTree>
    <p:extLst>
      <p:ext uri="{BB962C8B-B14F-4D97-AF65-F5344CB8AC3E}">
        <p14:creationId xmlns:p14="http://schemas.microsoft.com/office/powerpoint/2010/main" val="987224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15DA8A-73B6-7946-B6F3-70D5FB7CC298}"/>
              </a:ext>
            </a:extLst>
          </p:cNvPr>
          <p:cNvSpPr>
            <a:spLocks noGrp="1"/>
          </p:cNvSpPr>
          <p:nvPr>
            <p:ph type="title"/>
          </p:nvPr>
        </p:nvSpPr>
        <p:spPr/>
        <p:txBody>
          <a:bodyPr/>
          <a:lstStyle/>
          <a:p>
            <a:r>
              <a:rPr lang="en-US" dirty="0" err="1"/>
              <a:t>YottaDB</a:t>
            </a:r>
            <a:r>
              <a:rPr lang="en-US" dirty="0"/>
              <a:t> Access</a:t>
            </a:r>
          </a:p>
        </p:txBody>
      </p:sp>
      <p:sp>
        <p:nvSpPr>
          <p:cNvPr id="2" name="Date Placeholder 1">
            <a:extLst>
              <a:ext uri="{FF2B5EF4-FFF2-40B4-BE49-F238E27FC236}">
                <a16:creationId xmlns:a16="http://schemas.microsoft.com/office/drawing/2014/main" id="{1EF34E5C-37CA-4748-BCA1-A7FB1D067B0F}"/>
              </a:ext>
            </a:extLst>
          </p:cNvPr>
          <p:cNvSpPr>
            <a:spLocks noGrp="1"/>
          </p:cNvSpPr>
          <p:nvPr>
            <p:ph type="dt" sz="half" idx="10"/>
          </p:nvPr>
        </p:nvSpPr>
        <p:spPr/>
        <p:txBody>
          <a:bodyPr/>
          <a:lstStyle/>
          <a:p>
            <a:r>
              <a:rPr lang="en-US"/>
              <a:t>18-Dec-19</a:t>
            </a:r>
            <a:endParaRPr lang="de-DE"/>
          </a:p>
        </p:txBody>
      </p:sp>
      <p:sp>
        <p:nvSpPr>
          <p:cNvPr id="3" name="Footer Placeholder 2">
            <a:extLst>
              <a:ext uri="{FF2B5EF4-FFF2-40B4-BE49-F238E27FC236}">
                <a16:creationId xmlns:a16="http://schemas.microsoft.com/office/drawing/2014/main" id="{A95A47A7-606A-4E4E-92B3-E0C54FDDD1B4}"/>
              </a:ext>
            </a:extLst>
          </p:cNvPr>
          <p:cNvSpPr>
            <a:spLocks noGrp="1"/>
          </p:cNvSpPr>
          <p:nvPr>
            <p:ph type="ftr" sz="quarter" idx="11"/>
          </p:nvPr>
        </p:nvSpPr>
        <p:spPr/>
        <p:txBody>
          <a:bodyPr/>
          <a:lstStyle/>
          <a:p>
            <a:r>
              <a:rPr lang="de-DE"/>
              <a:t>YottaDB Foundation</a:t>
            </a:r>
          </a:p>
        </p:txBody>
      </p:sp>
      <p:sp>
        <p:nvSpPr>
          <p:cNvPr id="4" name="Slide Number Placeholder 3">
            <a:extLst>
              <a:ext uri="{FF2B5EF4-FFF2-40B4-BE49-F238E27FC236}">
                <a16:creationId xmlns:a16="http://schemas.microsoft.com/office/drawing/2014/main" id="{26E8D91F-902F-1949-8A89-5FDE726F763F}"/>
              </a:ext>
            </a:extLst>
          </p:cNvPr>
          <p:cNvSpPr>
            <a:spLocks noGrp="1"/>
          </p:cNvSpPr>
          <p:nvPr>
            <p:ph type="sldNum" sz="quarter" idx="12"/>
          </p:nvPr>
        </p:nvSpPr>
        <p:spPr/>
        <p:txBody>
          <a:bodyPr/>
          <a:lstStyle/>
          <a:p>
            <a:fld id="{5C3B061B-9F90-499E-9525-91E51689BDCC}" type="slidenum">
              <a:rPr lang="de-DE" smtClean="0"/>
              <a:pPr/>
              <a:t>30</a:t>
            </a:fld>
            <a:endParaRPr lang="de-DE" dirty="0"/>
          </a:p>
        </p:txBody>
      </p:sp>
      <p:sp>
        <p:nvSpPr>
          <p:cNvPr id="8" name="Content Placeholder 7">
            <a:extLst>
              <a:ext uri="{FF2B5EF4-FFF2-40B4-BE49-F238E27FC236}">
                <a16:creationId xmlns:a16="http://schemas.microsoft.com/office/drawing/2014/main" id="{DCA54CCB-07C6-9A4B-82F5-340B56C99D77}"/>
              </a:ext>
            </a:extLst>
          </p:cNvPr>
          <p:cNvSpPr>
            <a:spLocks noGrp="1"/>
          </p:cNvSpPr>
          <p:nvPr>
            <p:ph idx="14"/>
          </p:nvPr>
        </p:nvSpPr>
        <p:spPr>
          <a:xfrm>
            <a:off x="1786775" y="1479177"/>
            <a:ext cx="7905866" cy="4121524"/>
          </a:xfrm>
        </p:spPr>
        <p:txBody>
          <a:bodyPr/>
          <a:lstStyle/>
          <a:p>
            <a:pPr marL="342900" indent="-342900">
              <a:buFont typeface="Arial" panose="020B0604020202020204" pitchFamily="34" charset="0"/>
              <a:buChar char="•"/>
            </a:pPr>
            <a:r>
              <a:rPr lang="en-US" dirty="0"/>
              <a:t>Use “</a:t>
            </a:r>
            <a:r>
              <a:rPr lang="en-US" dirty="0" err="1"/>
              <a:t>yottadb</a:t>
            </a:r>
            <a:r>
              <a:rPr lang="en-US" dirty="0"/>
              <a:t>” command or “mumps” command (GT.M traditional style) for </a:t>
            </a:r>
            <a:r>
              <a:rPr lang="en-US" dirty="0" err="1"/>
              <a:t>YottaDB</a:t>
            </a:r>
            <a:r>
              <a:rPr lang="en-US" dirty="0"/>
              <a:t> local access.</a:t>
            </a:r>
          </a:p>
          <a:p>
            <a:pPr marL="342900" indent="-342900">
              <a:buFont typeface="Arial" panose="020B0604020202020204" pitchFamily="34" charset="0"/>
              <a:buChar char="•"/>
            </a:pPr>
            <a:r>
              <a:rPr lang="en-US" dirty="0"/>
              <a:t>Use M command (M programming language) to manage the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10641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YottaDB</a:t>
            </a:r>
            <a:r>
              <a:rPr lang="en-US" dirty="0"/>
              <a:t> Invocation Mode</a:t>
            </a:r>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31</a:t>
            </a:fld>
            <a:endParaRPr lang="de-DE" dirty="0"/>
          </a:p>
        </p:txBody>
      </p:sp>
      <p:sp>
        <p:nvSpPr>
          <p:cNvPr id="7" name="Content Placeholder 6"/>
          <p:cNvSpPr>
            <a:spLocks noGrp="1"/>
          </p:cNvSpPr>
          <p:nvPr>
            <p:ph idx="14"/>
          </p:nvPr>
        </p:nvSpPr>
        <p:spPr>
          <a:xfrm>
            <a:off x="1786775" y="1526292"/>
            <a:ext cx="7905866" cy="4074409"/>
          </a:xfrm>
        </p:spPr>
        <p:txBody>
          <a:bodyPr/>
          <a:lstStyle/>
          <a:p>
            <a:pPr marL="342900" indent="-342900">
              <a:buFont typeface="Arial" panose="020B0604020202020204" pitchFamily="34" charset="0"/>
              <a:buChar char="•"/>
            </a:pPr>
            <a:r>
              <a:rPr lang="en-US" b="1" dirty="0"/>
              <a:t>-direct</a:t>
            </a:r>
            <a:r>
              <a:rPr lang="en-US" dirty="0"/>
              <a:t>: Invokes </a:t>
            </a:r>
            <a:r>
              <a:rPr lang="en-US" dirty="0" err="1"/>
              <a:t>YottaDB</a:t>
            </a:r>
            <a:r>
              <a:rPr lang="en-US" dirty="0"/>
              <a:t> in direct mode where you can enter M commands interactively.</a:t>
            </a:r>
          </a:p>
          <a:p>
            <a:pPr marL="342900" indent="-342900">
              <a:buFont typeface="Arial" panose="020B0604020202020204" pitchFamily="34" charset="0"/>
              <a:buChar char="•"/>
            </a:pPr>
            <a:r>
              <a:rPr lang="en-US" b="1" dirty="0"/>
              <a:t>&lt;list of M source files&gt;</a:t>
            </a:r>
            <a:r>
              <a:rPr lang="en-US" dirty="0"/>
              <a:t>: Invokes </a:t>
            </a:r>
            <a:r>
              <a:rPr lang="en-US" dirty="0" err="1"/>
              <a:t>YottaDB</a:t>
            </a:r>
            <a:r>
              <a:rPr lang="en-US" dirty="0"/>
              <a:t> in compiler mode, invoke </a:t>
            </a:r>
            <a:r>
              <a:rPr lang="en-US" dirty="0" err="1"/>
              <a:t>YottaDB</a:t>
            </a:r>
            <a:r>
              <a:rPr lang="en-US" dirty="0"/>
              <a:t> by entering a list of file names to compile as an argument. </a:t>
            </a:r>
            <a:r>
              <a:rPr lang="en-US" dirty="0" err="1"/>
              <a:t>YottaDB</a:t>
            </a:r>
            <a:r>
              <a:rPr lang="en-US" dirty="0"/>
              <a:t> then compiles the specified programs into .o files, UNIX shell </a:t>
            </a:r>
            <a:r>
              <a:rPr lang="en-US" dirty="0" err="1"/>
              <a:t>globbing</a:t>
            </a:r>
            <a:r>
              <a:rPr lang="en-US" dirty="0"/>
              <a:t> to resolve wild-cards (* and ?) in names.</a:t>
            </a:r>
          </a:p>
          <a:p>
            <a:pPr marL="342900" indent="-342900">
              <a:buFont typeface="Arial" panose="020B0604020202020204" pitchFamily="34" charset="0"/>
              <a:buChar char="•"/>
            </a:pPr>
            <a:r>
              <a:rPr lang="en-US" b="1" dirty="0"/>
              <a:t>-run ^</a:t>
            </a:r>
            <a:r>
              <a:rPr lang="en-US" b="1" dirty="0" err="1"/>
              <a:t>routine_name</a:t>
            </a:r>
            <a:r>
              <a:rPr lang="en-US" dirty="0"/>
              <a:t>: -r invokes </a:t>
            </a:r>
            <a:r>
              <a:rPr lang="en-US" dirty="0" err="1"/>
              <a:t>YottaDB</a:t>
            </a:r>
            <a:r>
              <a:rPr lang="en-US" dirty="0"/>
              <a:t> in auto-start mode. The second argument is taken to be an M </a:t>
            </a:r>
            <a:r>
              <a:rPr lang="en-US" dirty="0" err="1"/>
              <a:t>entryref</a:t>
            </a:r>
            <a:r>
              <a:rPr lang="en-US" dirty="0"/>
              <a:t>, and that routine is automatically executed, bypassing direct mode. Depending on your shell, you may need to put the </a:t>
            </a:r>
            <a:r>
              <a:rPr lang="en-US" dirty="0" err="1"/>
              <a:t>entryref</a:t>
            </a:r>
            <a:r>
              <a:rPr lang="en-US" dirty="0"/>
              <a:t> in quotes.</a:t>
            </a:r>
          </a:p>
          <a:p>
            <a:endParaRPr lang="en-US" dirty="0"/>
          </a:p>
        </p:txBody>
      </p:sp>
    </p:spTree>
    <p:extLst>
      <p:ext uri="{BB962C8B-B14F-4D97-AF65-F5344CB8AC3E}">
        <p14:creationId xmlns:p14="http://schemas.microsoft.com/office/powerpoint/2010/main" val="468076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77D4D6C8-2A74-3141-A546-9E85D78F429C}"/>
              </a:ext>
            </a:extLst>
          </p:cNvPr>
          <p:cNvSpPr>
            <a:spLocks noGrp="1"/>
          </p:cNvSpPr>
          <p:nvPr>
            <p:ph type="title"/>
          </p:nvPr>
        </p:nvSpPr>
        <p:spPr/>
        <p:txBody>
          <a:bodyPr/>
          <a:lstStyle/>
          <a:p>
            <a:r>
              <a:rPr lang="en-US" altLang="en-US" dirty="0" err="1"/>
              <a:t>YottaDB</a:t>
            </a:r>
            <a:r>
              <a:rPr lang="en-US" altLang="en-US" dirty="0"/>
              <a:t> User Command Example</a:t>
            </a:r>
            <a:endParaRPr lang="th-TH" altLang="en-US" dirty="0"/>
          </a:p>
        </p:txBody>
      </p:sp>
      <p:sp>
        <p:nvSpPr>
          <p:cNvPr id="2" name="Content Placeholder 1">
            <a:extLst>
              <a:ext uri="{FF2B5EF4-FFF2-40B4-BE49-F238E27FC236}">
                <a16:creationId xmlns:a16="http://schemas.microsoft.com/office/drawing/2014/main" id="{E7D84975-2213-B646-90FE-B9BDE0F82C54}"/>
              </a:ext>
            </a:extLst>
          </p:cNvPr>
          <p:cNvSpPr>
            <a:spLocks noGrp="1"/>
          </p:cNvSpPr>
          <p:nvPr>
            <p:ph idx="14"/>
          </p:nvPr>
        </p:nvSpPr>
        <p:spPr>
          <a:xfrm>
            <a:off x="1766455" y="1410948"/>
            <a:ext cx="9161740" cy="4231569"/>
          </a:xfrm>
        </p:spPr>
        <p:txBody>
          <a:bodyPr/>
          <a:lstStyle/>
          <a:p>
            <a:pPr marL="342900" indent="-342900">
              <a:lnSpc>
                <a:spcPct val="80000"/>
              </a:lnSpc>
              <a:spcBef>
                <a:spcPct val="50000"/>
              </a:spcBef>
              <a:buFont typeface="Arial" panose="020B0604020202020204" pitchFamily="34" charset="0"/>
              <a:buChar char="•"/>
            </a:pPr>
            <a:r>
              <a:rPr lang="en-US" altLang="en-US" dirty="0"/>
              <a:t>Access and exit from YDB Prompt</a:t>
            </a:r>
          </a:p>
          <a:p>
            <a:pPr marL="342900" indent="-342900">
              <a:lnSpc>
                <a:spcPct val="80000"/>
              </a:lnSpc>
              <a:spcBef>
                <a:spcPct val="50000"/>
              </a:spcBef>
              <a:buFont typeface="Arial" panose="020B0604020202020204" pitchFamily="34" charset="0"/>
              <a:buChar char="•"/>
            </a:pPr>
            <a:r>
              <a:rPr lang="en-US" altLang="en-US" dirty="0"/>
              <a:t>Check </a:t>
            </a:r>
            <a:r>
              <a:rPr lang="en-US" altLang="en-US" dirty="0" err="1"/>
              <a:t>YottaDB</a:t>
            </a:r>
            <a:r>
              <a:rPr lang="en-US" altLang="en-US" dirty="0"/>
              <a:t> Version</a:t>
            </a:r>
          </a:p>
          <a:p>
            <a:pPr marL="342900" indent="-342900">
              <a:lnSpc>
                <a:spcPct val="80000"/>
              </a:lnSpc>
              <a:spcBef>
                <a:spcPct val="50000"/>
              </a:spcBef>
              <a:buFont typeface="Arial" panose="020B0604020202020204" pitchFamily="34" charset="0"/>
              <a:buChar char="•"/>
            </a:pPr>
            <a:r>
              <a:rPr lang="en-US" altLang="en-US" dirty="0"/>
              <a:t>List Global</a:t>
            </a:r>
          </a:p>
          <a:p>
            <a:pPr marL="342900" indent="-342900">
              <a:lnSpc>
                <a:spcPct val="80000"/>
              </a:lnSpc>
              <a:spcBef>
                <a:spcPct val="50000"/>
              </a:spcBef>
              <a:buFont typeface="Arial" panose="020B0604020202020204" pitchFamily="34" charset="0"/>
              <a:buChar char="•"/>
            </a:pPr>
            <a:r>
              <a:rPr lang="en-US" altLang="en-US" dirty="0"/>
              <a:t>List mumps file and free space</a:t>
            </a:r>
          </a:p>
          <a:p>
            <a:pPr marL="342900" indent="-342900">
              <a:lnSpc>
                <a:spcPct val="80000"/>
              </a:lnSpc>
              <a:spcBef>
                <a:spcPct val="50000"/>
              </a:spcBef>
              <a:buFont typeface="Arial" panose="020B0604020202020204" pitchFamily="34" charset="0"/>
              <a:buChar char="•"/>
            </a:pPr>
            <a:r>
              <a:rPr lang="en-US" altLang="en-US" dirty="0"/>
              <a:t>Show Global contents</a:t>
            </a:r>
          </a:p>
          <a:p>
            <a:pPr marL="342900" indent="-342900">
              <a:lnSpc>
                <a:spcPct val="80000"/>
              </a:lnSpc>
              <a:spcBef>
                <a:spcPct val="50000"/>
              </a:spcBef>
              <a:buFont typeface="Arial" panose="020B0604020202020204" pitchFamily="34" charset="0"/>
              <a:buChar char="•"/>
            </a:pPr>
            <a:r>
              <a:rPr lang="en-US" altLang="en-US" dirty="0"/>
              <a:t>Set, Write and Kill Global</a:t>
            </a:r>
          </a:p>
          <a:p>
            <a:pPr marL="342900" indent="-342900">
              <a:lnSpc>
                <a:spcPct val="80000"/>
              </a:lnSpc>
              <a:spcBef>
                <a:spcPct val="50000"/>
              </a:spcBef>
              <a:buFont typeface="Arial" panose="020B0604020202020204" pitchFamily="34" charset="0"/>
              <a:buChar char="•"/>
            </a:pPr>
            <a:r>
              <a:rPr lang="en-US" altLang="en-US" dirty="0"/>
              <a:t>Manipulate data in piece</a:t>
            </a:r>
          </a:p>
          <a:p>
            <a:pPr marL="342900" indent="-342900">
              <a:lnSpc>
                <a:spcPct val="80000"/>
              </a:lnSpc>
              <a:spcBef>
                <a:spcPct val="50000"/>
              </a:spcBef>
              <a:buFont typeface="Arial" panose="020B0604020202020204" pitchFamily="34" charset="0"/>
              <a:buChar char="•"/>
            </a:pPr>
            <a:r>
              <a:rPr lang="en-US" altLang="en-US" dirty="0"/>
              <a:t>Merge Global</a:t>
            </a:r>
          </a:p>
          <a:p>
            <a:endParaRPr lang="en-US" dirty="0"/>
          </a:p>
        </p:txBody>
      </p:sp>
      <p:sp>
        <p:nvSpPr>
          <p:cNvPr id="3" name="Date Placeholder 2">
            <a:extLst>
              <a:ext uri="{FF2B5EF4-FFF2-40B4-BE49-F238E27FC236}">
                <a16:creationId xmlns:a16="http://schemas.microsoft.com/office/drawing/2014/main" id="{8BD5E12E-B0D3-6140-93BF-56F1A321B400}"/>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D45A8D36-8D7A-3844-8D86-4BB5D0B3D77F}"/>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9EC45B91-734A-834A-8F8C-49A3F0DA2FE3}"/>
              </a:ext>
            </a:extLst>
          </p:cNvPr>
          <p:cNvSpPr>
            <a:spLocks noGrp="1"/>
          </p:cNvSpPr>
          <p:nvPr>
            <p:ph type="sldNum" sz="quarter" idx="12"/>
          </p:nvPr>
        </p:nvSpPr>
        <p:spPr/>
        <p:txBody>
          <a:bodyPr/>
          <a:lstStyle/>
          <a:p>
            <a:fld id="{5C3B061B-9F90-499E-9525-91E51689BDCC}" type="slidenum">
              <a:rPr lang="de-DE" smtClean="0"/>
              <a:pPr/>
              <a:t>32</a:t>
            </a:fld>
            <a:endParaRPr lang="de-DE" dirty="0"/>
          </a:p>
        </p:txBody>
      </p:sp>
    </p:spTree>
    <p:extLst>
      <p:ext uri="{BB962C8B-B14F-4D97-AF65-F5344CB8AC3E}">
        <p14:creationId xmlns:p14="http://schemas.microsoft.com/office/powerpoint/2010/main" val="345735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Rectangle 4">
            <a:extLst>
              <a:ext uri="{FF2B5EF4-FFF2-40B4-BE49-F238E27FC236}">
                <a16:creationId xmlns:a16="http://schemas.microsoft.com/office/drawing/2014/main" id="{D1D78223-D76A-4140-A14B-95061160780A}"/>
              </a:ext>
            </a:extLst>
          </p:cNvPr>
          <p:cNvSpPr>
            <a:spLocks noGrp="1"/>
          </p:cNvSpPr>
          <p:nvPr>
            <p:ph type="title"/>
          </p:nvPr>
        </p:nvSpPr>
        <p:spPr/>
        <p:txBody>
          <a:bodyPr>
            <a:normAutofit fontScale="90000"/>
          </a:bodyPr>
          <a:lstStyle/>
          <a:p>
            <a:r>
              <a:rPr lang="en-US" altLang="en-US" dirty="0"/>
              <a:t>Access to YDB Prompt</a:t>
            </a:r>
            <a:endParaRPr lang="th-TH" altLang="en-US" dirty="0"/>
          </a:p>
        </p:txBody>
      </p:sp>
      <p:sp>
        <p:nvSpPr>
          <p:cNvPr id="202757" name="Rectangle 5">
            <a:extLst>
              <a:ext uri="{FF2B5EF4-FFF2-40B4-BE49-F238E27FC236}">
                <a16:creationId xmlns:a16="http://schemas.microsoft.com/office/drawing/2014/main" id="{AC02C2D8-4C9B-384D-81BA-AC9D14E05E93}"/>
              </a:ext>
            </a:extLst>
          </p:cNvPr>
          <p:cNvSpPr>
            <a:spLocks noChangeArrowheads="1"/>
          </p:cNvSpPr>
          <p:nvPr/>
        </p:nvSpPr>
        <p:spPr bwMode="auto">
          <a:xfrm>
            <a:off x="2491740" y="2007848"/>
            <a:ext cx="7200900" cy="13239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 cd </a:t>
            </a:r>
            <a:r>
              <a:rPr lang="th-TH" altLang="en-US" sz="1600" dirty="0">
                <a:solidFill>
                  <a:srgbClr val="000066"/>
                </a:solidFill>
                <a:latin typeface="Courier New" panose="02070309020205020404" pitchFamily="49" charset="0"/>
                <a:cs typeface="Tahoma" panose="020B0604030504040204" pitchFamily="34" charset="0"/>
              </a:rPr>
              <a:t>/</a:t>
            </a:r>
            <a:r>
              <a:rPr lang="en-US" altLang="en-US" sz="1600" dirty="0" err="1">
                <a:solidFill>
                  <a:srgbClr val="000066"/>
                </a:solidFill>
                <a:latin typeface="Courier New" panose="02070309020205020404" pitchFamily="49" charset="0"/>
                <a:cs typeface="Tahoma" panose="020B0604030504040204" pitchFamily="34" charset="0"/>
              </a:rPr>
              <a:t>ydbdir</a:t>
            </a:r>
            <a:endParaRPr lang="th-TH"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 </a:t>
            </a:r>
            <a:r>
              <a:rPr lang="th-TH" altLang="en-US" sz="1600" dirty="0">
                <a:solidFill>
                  <a:srgbClr val="000066"/>
                </a:solidFill>
                <a:latin typeface="Courier New" panose="02070309020205020404" pitchFamily="49" charset="0"/>
                <a:cs typeface="Tahoma" panose="020B0604030504040204" pitchFamily="34" charset="0"/>
              </a:rPr>
              <a:t>. ./</a:t>
            </a:r>
            <a:r>
              <a:rPr lang="en-US" altLang="en-US" sz="1600" dirty="0" err="1">
                <a:solidFill>
                  <a:srgbClr val="000066"/>
                </a:solidFill>
                <a:latin typeface="Courier New" panose="02070309020205020404" pitchFamily="49" charset="0"/>
                <a:cs typeface="Tahoma" panose="020B0604030504040204" pitchFamily="34" charset="0"/>
              </a:rPr>
              <a:t>ydbenv</a:t>
            </a:r>
            <a:endParaRPr lang="th-TH"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 </a:t>
            </a:r>
            <a:r>
              <a:rPr lang="en-US" altLang="en-US" sz="1600" dirty="0" err="1">
                <a:solidFill>
                  <a:srgbClr val="000066"/>
                </a:solidFill>
                <a:latin typeface="Courier New" panose="02070309020205020404" pitchFamily="49" charset="0"/>
                <a:cs typeface="Tahoma" panose="020B0604030504040204" pitchFamily="34" charset="0"/>
              </a:rPr>
              <a:t>yottadb</a:t>
            </a:r>
            <a:r>
              <a:rPr lang="en-US" altLang="en-US" sz="1600" dirty="0">
                <a:solidFill>
                  <a:srgbClr val="000066"/>
                </a:solidFill>
                <a:latin typeface="Courier New" panose="02070309020205020404" pitchFamily="49" charset="0"/>
                <a:cs typeface="Tahoma" panose="020B0604030504040204" pitchFamily="34" charset="0"/>
              </a:rPr>
              <a:t> -direct</a:t>
            </a:r>
            <a:endParaRPr lang="th-TH" altLang="en-US" sz="1600" dirty="0">
              <a:solidFill>
                <a:srgbClr val="000066"/>
              </a:solidFill>
              <a:latin typeface="Courier New" panose="02070309020205020404" pitchFamily="49" charset="0"/>
              <a:cs typeface="Tahoma" panose="020B0604030504040204" pitchFamily="34" charset="0"/>
            </a:endParaRPr>
          </a:p>
          <a:p>
            <a:endParaRPr lang="th-TH"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a:t>
            </a:r>
            <a:endParaRPr lang="th-TH" altLang="en-US" sz="1600" dirty="0">
              <a:solidFill>
                <a:srgbClr val="000066"/>
              </a:solidFill>
              <a:latin typeface="Courier New" panose="02070309020205020404" pitchFamily="49" charset="0"/>
              <a:cs typeface="Tahoma" panose="020B0604030504040204" pitchFamily="34" charset="0"/>
            </a:endParaRPr>
          </a:p>
        </p:txBody>
      </p:sp>
      <p:sp>
        <p:nvSpPr>
          <p:cNvPr id="202758" name="Text Box 6">
            <a:extLst>
              <a:ext uri="{FF2B5EF4-FFF2-40B4-BE49-F238E27FC236}">
                <a16:creationId xmlns:a16="http://schemas.microsoft.com/office/drawing/2014/main" id="{B2058236-6A57-3245-8F0E-CFE4F9C2B12A}"/>
              </a:ext>
            </a:extLst>
          </p:cNvPr>
          <p:cNvSpPr txBox="1">
            <a:spLocks noChangeArrowheads="1"/>
          </p:cNvSpPr>
          <p:nvPr/>
        </p:nvSpPr>
        <p:spPr bwMode="auto">
          <a:xfrm>
            <a:off x="1844041" y="1410948"/>
            <a:ext cx="24709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Access YDB Prompt</a:t>
            </a:r>
            <a:endParaRPr lang="th-TH" altLang="en-US" sz="2400" dirty="0"/>
          </a:p>
        </p:txBody>
      </p:sp>
      <p:sp>
        <p:nvSpPr>
          <p:cNvPr id="202759" name="Text Box 7">
            <a:extLst>
              <a:ext uri="{FF2B5EF4-FFF2-40B4-BE49-F238E27FC236}">
                <a16:creationId xmlns:a16="http://schemas.microsoft.com/office/drawing/2014/main" id="{D89EE330-8427-CC4C-B7E4-E3A5B0978B1F}"/>
              </a:ext>
            </a:extLst>
          </p:cNvPr>
          <p:cNvSpPr txBox="1">
            <a:spLocks noChangeArrowheads="1"/>
          </p:cNvSpPr>
          <p:nvPr/>
        </p:nvSpPr>
        <p:spPr bwMode="auto">
          <a:xfrm>
            <a:off x="1915478" y="3736635"/>
            <a:ext cx="2652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Exit from YDB Prompt</a:t>
            </a:r>
            <a:endParaRPr lang="th-TH" altLang="en-US" sz="2400" dirty="0"/>
          </a:p>
        </p:txBody>
      </p:sp>
      <p:sp>
        <p:nvSpPr>
          <p:cNvPr id="202760" name="Rectangle 8">
            <a:extLst>
              <a:ext uri="{FF2B5EF4-FFF2-40B4-BE49-F238E27FC236}">
                <a16:creationId xmlns:a16="http://schemas.microsoft.com/office/drawing/2014/main" id="{40141341-F2CC-534A-B0C4-06FAA8CE849A}"/>
              </a:ext>
            </a:extLst>
          </p:cNvPr>
          <p:cNvSpPr>
            <a:spLocks noChangeArrowheads="1"/>
          </p:cNvSpPr>
          <p:nvPr/>
        </p:nvSpPr>
        <p:spPr bwMode="auto">
          <a:xfrm>
            <a:off x="2491740" y="4312897"/>
            <a:ext cx="7200900" cy="5905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YDB&gt;HALT</a:t>
            </a:r>
            <a:endParaRPr lang="th-TH"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a:t>
            </a:r>
            <a:endParaRPr lang="th-TH" altLang="en-US" sz="1600" dirty="0">
              <a:solidFill>
                <a:srgbClr val="000066"/>
              </a:solidFill>
              <a:latin typeface="Courier New" panose="02070309020205020404" pitchFamily="49" charset="0"/>
              <a:cs typeface="Tahoma" panose="020B0604030504040204" pitchFamily="34" charset="0"/>
            </a:endParaRPr>
          </a:p>
        </p:txBody>
      </p:sp>
      <p:sp>
        <p:nvSpPr>
          <p:cNvPr id="202761" name="Rectangle 9">
            <a:extLst>
              <a:ext uri="{FF2B5EF4-FFF2-40B4-BE49-F238E27FC236}">
                <a16:creationId xmlns:a16="http://schemas.microsoft.com/office/drawing/2014/main" id="{B93C273B-7AC6-B843-8CCB-4E326CBB5C35}"/>
              </a:ext>
            </a:extLst>
          </p:cNvPr>
          <p:cNvSpPr>
            <a:spLocks noChangeArrowheads="1"/>
          </p:cNvSpPr>
          <p:nvPr/>
        </p:nvSpPr>
        <p:spPr bwMode="auto">
          <a:xfrm>
            <a:off x="2491740" y="5176497"/>
            <a:ext cx="7200900" cy="5905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YDB&gt;H</a:t>
            </a:r>
            <a:endParaRPr lang="th-TH"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a:t>
            </a:r>
            <a:endParaRPr lang="th-TH" altLang="en-US" sz="1600" dirty="0">
              <a:solidFill>
                <a:srgbClr val="000066"/>
              </a:solidFill>
              <a:latin typeface="Courier New" panose="02070309020205020404" pitchFamily="49" charset="0"/>
              <a:cs typeface="Tahoma" panose="020B0604030504040204" pitchFamily="34" charset="0"/>
            </a:endParaRPr>
          </a:p>
        </p:txBody>
      </p:sp>
      <p:sp>
        <p:nvSpPr>
          <p:cNvPr id="4" name="Date Placeholder 3">
            <a:extLst>
              <a:ext uri="{FF2B5EF4-FFF2-40B4-BE49-F238E27FC236}">
                <a16:creationId xmlns:a16="http://schemas.microsoft.com/office/drawing/2014/main" id="{9D947645-4CBC-E642-B66C-90D7DF6A7DC7}"/>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D990811C-A970-C34D-A109-52D9D4B6806B}"/>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F0C48940-8953-FC47-B020-A13FA4619C8C}"/>
              </a:ext>
            </a:extLst>
          </p:cNvPr>
          <p:cNvSpPr>
            <a:spLocks noGrp="1"/>
          </p:cNvSpPr>
          <p:nvPr>
            <p:ph type="sldNum" sz="quarter" idx="12"/>
          </p:nvPr>
        </p:nvSpPr>
        <p:spPr/>
        <p:txBody>
          <a:bodyPr/>
          <a:lstStyle/>
          <a:p>
            <a:fld id="{5C3B061B-9F90-499E-9525-91E51689BDCC}" type="slidenum">
              <a:rPr lang="de-DE" smtClean="0"/>
              <a:pPr/>
              <a:t>33</a:t>
            </a:fld>
            <a:endParaRPr lang="de-DE" dirty="0"/>
          </a:p>
        </p:txBody>
      </p:sp>
    </p:spTree>
    <p:extLst>
      <p:ext uri="{BB962C8B-B14F-4D97-AF65-F5344CB8AC3E}">
        <p14:creationId xmlns:p14="http://schemas.microsoft.com/office/powerpoint/2010/main" val="304353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4">
            <a:extLst>
              <a:ext uri="{FF2B5EF4-FFF2-40B4-BE49-F238E27FC236}">
                <a16:creationId xmlns:a16="http://schemas.microsoft.com/office/drawing/2014/main" id="{2FC82435-1E3F-8549-891C-2A4507706F03}"/>
              </a:ext>
            </a:extLst>
          </p:cNvPr>
          <p:cNvSpPr>
            <a:spLocks noGrp="1"/>
          </p:cNvSpPr>
          <p:nvPr>
            <p:ph type="title"/>
          </p:nvPr>
        </p:nvSpPr>
        <p:spPr/>
        <p:txBody>
          <a:bodyPr>
            <a:normAutofit fontScale="90000"/>
          </a:bodyPr>
          <a:lstStyle/>
          <a:p>
            <a:r>
              <a:rPr lang="en-US" altLang="en-US" dirty="0"/>
              <a:t>Check </a:t>
            </a:r>
            <a:r>
              <a:rPr lang="en-US" altLang="en-US" dirty="0" err="1"/>
              <a:t>YottaDB</a:t>
            </a:r>
            <a:r>
              <a:rPr lang="en-US" altLang="en-US" dirty="0"/>
              <a:t> Version</a:t>
            </a:r>
            <a:endParaRPr lang="th-TH" altLang="en-US" dirty="0"/>
          </a:p>
        </p:txBody>
      </p:sp>
      <p:sp>
        <p:nvSpPr>
          <p:cNvPr id="204805" name="Rectangle 5">
            <a:extLst>
              <a:ext uri="{FF2B5EF4-FFF2-40B4-BE49-F238E27FC236}">
                <a16:creationId xmlns:a16="http://schemas.microsoft.com/office/drawing/2014/main" id="{E7B9F95A-AD84-3449-A39F-22A8E2F55AA3}"/>
              </a:ext>
            </a:extLst>
          </p:cNvPr>
          <p:cNvSpPr>
            <a:spLocks noChangeArrowheads="1"/>
          </p:cNvSpPr>
          <p:nvPr/>
        </p:nvSpPr>
        <p:spPr bwMode="auto">
          <a:xfrm>
            <a:off x="2491740" y="2135111"/>
            <a:ext cx="7200900" cy="10795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YDB&gt;WRITE $ZVERSION</a:t>
            </a:r>
          </a:p>
          <a:p>
            <a:endParaRPr lang="en-US"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YDB&gt;W $ZVER</a:t>
            </a:r>
            <a:endParaRPr lang="th-TH" altLang="en-US" sz="1600" dirty="0">
              <a:solidFill>
                <a:srgbClr val="000066"/>
              </a:solidFill>
              <a:latin typeface="Courier New" panose="02070309020205020404" pitchFamily="49" charset="0"/>
              <a:cs typeface="Tahoma" panose="020B0604030504040204" pitchFamily="34" charset="0"/>
            </a:endParaRPr>
          </a:p>
          <a:p>
            <a:endParaRPr lang="th-TH" altLang="en-US" sz="1600" dirty="0">
              <a:solidFill>
                <a:srgbClr val="000066"/>
              </a:solidFill>
              <a:latin typeface="Courier New" panose="02070309020205020404" pitchFamily="49" charset="0"/>
              <a:cs typeface="Tahoma" panose="020B0604030504040204" pitchFamily="34" charset="0"/>
            </a:endParaRPr>
          </a:p>
        </p:txBody>
      </p:sp>
      <p:sp>
        <p:nvSpPr>
          <p:cNvPr id="4" name="Date Placeholder 3">
            <a:extLst>
              <a:ext uri="{FF2B5EF4-FFF2-40B4-BE49-F238E27FC236}">
                <a16:creationId xmlns:a16="http://schemas.microsoft.com/office/drawing/2014/main" id="{D286F582-2AEE-E141-AC2D-88C53DD97267}"/>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F8B49D8A-F1E7-2345-AB14-1B935AFB2DA4}"/>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F6EF0D37-AC65-1F40-968F-D3CA243237DF}"/>
              </a:ext>
            </a:extLst>
          </p:cNvPr>
          <p:cNvSpPr>
            <a:spLocks noGrp="1"/>
          </p:cNvSpPr>
          <p:nvPr>
            <p:ph type="sldNum" sz="quarter" idx="12"/>
          </p:nvPr>
        </p:nvSpPr>
        <p:spPr/>
        <p:txBody>
          <a:bodyPr/>
          <a:lstStyle/>
          <a:p>
            <a:fld id="{5C3B061B-9F90-499E-9525-91E51689BDCC}" type="slidenum">
              <a:rPr lang="de-DE" smtClean="0"/>
              <a:pPr/>
              <a:t>34</a:t>
            </a:fld>
            <a:endParaRPr lang="de-DE" dirty="0"/>
          </a:p>
        </p:txBody>
      </p:sp>
    </p:spTree>
    <p:extLst>
      <p:ext uri="{BB962C8B-B14F-4D97-AF65-F5344CB8AC3E}">
        <p14:creationId xmlns:p14="http://schemas.microsoft.com/office/powerpoint/2010/main" val="94777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2FB7A470-113F-B84C-BA49-B42CEA59142E}"/>
              </a:ext>
            </a:extLst>
          </p:cNvPr>
          <p:cNvSpPr>
            <a:spLocks noGrp="1"/>
          </p:cNvSpPr>
          <p:nvPr>
            <p:ph type="title"/>
          </p:nvPr>
        </p:nvSpPr>
        <p:spPr/>
        <p:txBody>
          <a:bodyPr>
            <a:normAutofit fontScale="90000"/>
          </a:bodyPr>
          <a:lstStyle/>
          <a:p>
            <a:r>
              <a:rPr lang="en-US" altLang="en-US"/>
              <a:t>List Global</a:t>
            </a:r>
            <a:endParaRPr lang="th-TH" altLang="en-US"/>
          </a:p>
        </p:txBody>
      </p:sp>
      <p:sp>
        <p:nvSpPr>
          <p:cNvPr id="206854" name="Rectangle 6">
            <a:extLst>
              <a:ext uri="{FF2B5EF4-FFF2-40B4-BE49-F238E27FC236}">
                <a16:creationId xmlns:a16="http://schemas.microsoft.com/office/drawing/2014/main" id="{89559CA0-D42A-5B45-BFAE-18A3844AE656}"/>
              </a:ext>
            </a:extLst>
          </p:cNvPr>
          <p:cNvSpPr>
            <a:spLocks noChangeArrowheads="1"/>
          </p:cNvSpPr>
          <p:nvPr/>
        </p:nvSpPr>
        <p:spPr bwMode="auto">
          <a:xfrm>
            <a:off x="2495550" y="1700213"/>
            <a:ext cx="7200900" cy="2292935"/>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100" dirty="0">
                <a:solidFill>
                  <a:srgbClr val="000066"/>
                </a:solidFill>
                <a:latin typeface="Courier New" panose="02070309020205020404" pitchFamily="49" charset="0"/>
                <a:cs typeface="Tahoma" panose="020B0604030504040204" pitchFamily="34" charset="0"/>
              </a:rPr>
              <a:t>YDB&gt; d ^%G</a:t>
            </a:r>
          </a:p>
          <a:p>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Output device: &lt;terminal&gt;:</a:t>
            </a:r>
          </a:p>
          <a:p>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List ^?D</a:t>
            </a:r>
          </a:p>
          <a:p>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Global Directory</a:t>
            </a:r>
          </a:p>
          <a:p>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Global ^*</a:t>
            </a:r>
          </a:p>
          <a:p>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ydboctoocto</a:t>
            </a:r>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ydboctoschema</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Total of 2 </a:t>
            </a:r>
            <a:r>
              <a:rPr lang="en-US" altLang="en-US" sz="1100" dirty="0" err="1">
                <a:solidFill>
                  <a:srgbClr val="000066"/>
                </a:solidFill>
                <a:latin typeface="Courier New" panose="02070309020205020404" pitchFamily="49" charset="0"/>
                <a:cs typeface="Tahoma" panose="020B0604030504040204" pitchFamily="34" charset="0"/>
              </a:rPr>
              <a:t>globals</a:t>
            </a:r>
            <a:r>
              <a:rPr lang="en-US" altLang="en-US" sz="1100" dirty="0">
                <a:solidFill>
                  <a:srgbClr val="000066"/>
                </a:solidFill>
                <a:latin typeface="Courier New" panose="02070309020205020404" pitchFamily="49" charset="0"/>
                <a:cs typeface="Tahoma" panose="020B0604030504040204" pitchFamily="34" charset="0"/>
              </a:rPr>
              <a:t>.</a:t>
            </a:r>
          </a:p>
          <a:p>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Global ^</a:t>
            </a:r>
          </a:p>
        </p:txBody>
      </p:sp>
      <p:sp>
        <p:nvSpPr>
          <p:cNvPr id="4" name="Date Placeholder 3">
            <a:extLst>
              <a:ext uri="{FF2B5EF4-FFF2-40B4-BE49-F238E27FC236}">
                <a16:creationId xmlns:a16="http://schemas.microsoft.com/office/drawing/2014/main" id="{2E58E9F8-8BC7-3F4F-B63F-30BD9038B552}"/>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C251FE8B-FF35-D143-BD0B-D9D83E514072}"/>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3A80FBEE-15DC-3241-B711-5479DE6B0F81}"/>
              </a:ext>
            </a:extLst>
          </p:cNvPr>
          <p:cNvSpPr>
            <a:spLocks noGrp="1"/>
          </p:cNvSpPr>
          <p:nvPr>
            <p:ph type="sldNum" sz="quarter" idx="12"/>
          </p:nvPr>
        </p:nvSpPr>
        <p:spPr/>
        <p:txBody>
          <a:bodyPr/>
          <a:lstStyle/>
          <a:p>
            <a:fld id="{5C3B061B-9F90-499E-9525-91E51689BDCC}" type="slidenum">
              <a:rPr lang="de-DE" smtClean="0"/>
              <a:pPr/>
              <a:t>35</a:t>
            </a:fld>
            <a:endParaRPr lang="de-DE" dirty="0"/>
          </a:p>
        </p:txBody>
      </p:sp>
    </p:spTree>
    <p:extLst>
      <p:ext uri="{BB962C8B-B14F-4D97-AF65-F5344CB8AC3E}">
        <p14:creationId xmlns:p14="http://schemas.microsoft.com/office/powerpoint/2010/main" val="749327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05F68354-AC78-D84F-9288-9C17C799A9FC}"/>
              </a:ext>
            </a:extLst>
          </p:cNvPr>
          <p:cNvSpPr>
            <a:spLocks noGrp="1"/>
          </p:cNvSpPr>
          <p:nvPr>
            <p:ph type="title"/>
          </p:nvPr>
        </p:nvSpPr>
        <p:spPr/>
        <p:txBody>
          <a:bodyPr>
            <a:normAutofit fontScale="90000"/>
          </a:bodyPr>
          <a:lstStyle/>
          <a:p>
            <a:r>
              <a:rPr lang="en-US" altLang="en-US"/>
              <a:t>List mumps files and free space</a:t>
            </a:r>
            <a:endParaRPr lang="th-TH" altLang="en-US"/>
          </a:p>
        </p:txBody>
      </p:sp>
      <p:sp>
        <p:nvSpPr>
          <p:cNvPr id="207876" name="Rectangle 4">
            <a:extLst>
              <a:ext uri="{FF2B5EF4-FFF2-40B4-BE49-F238E27FC236}">
                <a16:creationId xmlns:a16="http://schemas.microsoft.com/office/drawing/2014/main" id="{5F25915F-2EB0-6146-B13A-53352FFCC0BD}"/>
              </a:ext>
            </a:extLst>
          </p:cNvPr>
          <p:cNvSpPr>
            <a:spLocks noChangeArrowheads="1"/>
          </p:cNvSpPr>
          <p:nvPr/>
        </p:nvSpPr>
        <p:spPr bwMode="auto">
          <a:xfrm>
            <a:off x="2495550" y="1700214"/>
            <a:ext cx="7200900" cy="1277273"/>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100" dirty="0">
                <a:solidFill>
                  <a:srgbClr val="000066"/>
                </a:solidFill>
                <a:latin typeface="Courier New" panose="02070309020205020404" pitchFamily="49" charset="0"/>
                <a:cs typeface="Tahoma" panose="020B0604030504040204" pitchFamily="34" charset="0"/>
              </a:rPr>
              <a:t>YDB&gt; d ^%FREECNT</a:t>
            </a:r>
          </a:p>
          <a:p>
            <a:r>
              <a:rPr lang="en-US" altLang="en-US" sz="1100" dirty="0">
                <a:solidFill>
                  <a:srgbClr val="000066"/>
                </a:solidFill>
                <a:latin typeface="Courier New" panose="02070309020205020404" pitchFamily="49" charset="0"/>
                <a:cs typeface="Tahoma" panose="020B0604030504040204" pitchFamily="34" charset="0"/>
              </a:rPr>
              <a:t>Region          Free     Total          Database file</a:t>
            </a:r>
          </a:p>
          <a:p>
            <a:r>
              <a:rPr lang="en-US" altLang="en-US" sz="1100" dirty="0">
                <a:solidFill>
                  <a:srgbClr val="000066"/>
                </a:solidFill>
                <a:latin typeface="Courier New" panose="02070309020205020404" pitchFamily="49" charset="0"/>
                <a:cs typeface="Tahoma" panose="020B0604030504040204" pitchFamily="34" charset="0"/>
              </a:rPr>
              <a:t>------          ----     -----          -------------</a:t>
            </a:r>
          </a:p>
          <a:p>
            <a:r>
              <a:rPr lang="en-US" altLang="en-US" sz="1100" dirty="0">
                <a:solidFill>
                  <a:srgbClr val="000066"/>
                </a:solidFill>
                <a:latin typeface="Courier New" panose="02070309020205020404" pitchFamily="49" charset="0"/>
                <a:cs typeface="Tahoma" panose="020B0604030504040204" pitchFamily="34" charset="0"/>
              </a:rPr>
              <a:t>DATA              94       100 ( 94.0%) /</a:t>
            </a:r>
            <a:r>
              <a:rPr lang="en-US" altLang="en-US" sz="1100" dirty="0" err="1">
                <a:solidFill>
                  <a:srgbClr val="000066"/>
                </a:solidFill>
                <a:latin typeface="Courier New" panose="02070309020205020404" pitchFamily="49" charset="0"/>
                <a:cs typeface="Tahoma" panose="020B0604030504040204" pitchFamily="34" charset="0"/>
              </a:rPr>
              <a:t>ydbdir</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gbls</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mumps.data</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OCTO              56       100 ( 56.0%) /</a:t>
            </a:r>
            <a:r>
              <a:rPr lang="en-US" altLang="en-US" sz="1100" dirty="0" err="1">
                <a:solidFill>
                  <a:srgbClr val="000066"/>
                </a:solidFill>
                <a:latin typeface="Courier New" panose="02070309020205020404" pitchFamily="49" charset="0"/>
                <a:cs typeface="Tahoma" panose="020B0604030504040204" pitchFamily="34" charset="0"/>
              </a:rPr>
              <a:t>ydbdir</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gbls</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mumps.octo</a:t>
            </a:r>
            <a:endParaRPr lang="en-US" altLang="en-US" sz="1100" dirty="0">
              <a:solidFill>
                <a:srgbClr val="000066"/>
              </a:solidFill>
              <a:latin typeface="Courier New" panose="02070309020205020404" pitchFamily="49" charset="0"/>
              <a:cs typeface="Tahoma" panose="020B0604030504040204" pitchFamily="34" charset="0"/>
            </a:endParaRPr>
          </a:p>
          <a:p>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YDB&gt;</a:t>
            </a:r>
          </a:p>
        </p:txBody>
      </p:sp>
      <p:sp>
        <p:nvSpPr>
          <p:cNvPr id="4" name="Date Placeholder 3">
            <a:extLst>
              <a:ext uri="{FF2B5EF4-FFF2-40B4-BE49-F238E27FC236}">
                <a16:creationId xmlns:a16="http://schemas.microsoft.com/office/drawing/2014/main" id="{B4516B72-69D5-6240-BDA0-72673508E261}"/>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B667110E-5B49-CC4B-8EC6-1478B8147ACD}"/>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3C07F527-B3ED-B84C-A55F-652071E4F4E3}"/>
              </a:ext>
            </a:extLst>
          </p:cNvPr>
          <p:cNvSpPr>
            <a:spLocks noGrp="1"/>
          </p:cNvSpPr>
          <p:nvPr>
            <p:ph type="sldNum" sz="quarter" idx="12"/>
          </p:nvPr>
        </p:nvSpPr>
        <p:spPr/>
        <p:txBody>
          <a:bodyPr/>
          <a:lstStyle/>
          <a:p>
            <a:fld id="{5C3B061B-9F90-499E-9525-91E51689BDCC}" type="slidenum">
              <a:rPr lang="de-DE" smtClean="0"/>
              <a:pPr/>
              <a:t>36</a:t>
            </a:fld>
            <a:endParaRPr lang="de-DE" dirty="0"/>
          </a:p>
        </p:txBody>
      </p:sp>
    </p:spTree>
    <p:extLst>
      <p:ext uri="{BB962C8B-B14F-4D97-AF65-F5344CB8AC3E}">
        <p14:creationId xmlns:p14="http://schemas.microsoft.com/office/powerpoint/2010/main" val="2924880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8B96BABE-B864-6B41-93DA-2D87091C7115}"/>
              </a:ext>
            </a:extLst>
          </p:cNvPr>
          <p:cNvSpPr>
            <a:spLocks noGrp="1"/>
          </p:cNvSpPr>
          <p:nvPr>
            <p:ph type="title"/>
          </p:nvPr>
        </p:nvSpPr>
        <p:spPr/>
        <p:txBody>
          <a:bodyPr>
            <a:normAutofit fontScale="90000"/>
          </a:bodyPr>
          <a:lstStyle/>
          <a:p>
            <a:r>
              <a:rPr lang="en-US" altLang="en-US"/>
              <a:t>Set Global value</a:t>
            </a:r>
            <a:endParaRPr lang="th-TH" altLang="en-US"/>
          </a:p>
        </p:txBody>
      </p:sp>
      <p:sp>
        <p:nvSpPr>
          <p:cNvPr id="214020" name="Rectangle 4">
            <a:extLst>
              <a:ext uri="{FF2B5EF4-FFF2-40B4-BE49-F238E27FC236}">
                <a16:creationId xmlns:a16="http://schemas.microsoft.com/office/drawing/2014/main" id="{AE279CE9-1E5B-8545-924C-5027C13D58CC}"/>
              </a:ext>
            </a:extLst>
          </p:cNvPr>
          <p:cNvSpPr>
            <a:spLocks noChangeArrowheads="1"/>
          </p:cNvSpPr>
          <p:nvPr/>
        </p:nvSpPr>
        <p:spPr bwMode="auto">
          <a:xfrm>
            <a:off x="2495550" y="1700214"/>
            <a:ext cx="7200900" cy="4257675"/>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YDB&gt;S ^ZTEST(1)="one"</a:t>
            </a:r>
          </a:p>
          <a:p>
            <a:r>
              <a:rPr lang="en-US" altLang="en-US" sz="1600" dirty="0">
                <a:solidFill>
                  <a:srgbClr val="000066"/>
                </a:solidFill>
                <a:latin typeface="Courier New" panose="02070309020205020404" pitchFamily="49" charset="0"/>
                <a:cs typeface="Tahoma" panose="020B0604030504040204" pitchFamily="34" charset="0"/>
              </a:rPr>
              <a:t>YDB&gt;S ^ZTEST(2)="two"</a:t>
            </a:r>
          </a:p>
          <a:p>
            <a:r>
              <a:rPr lang="en-US" altLang="en-US" sz="1600" dirty="0">
                <a:solidFill>
                  <a:srgbClr val="000066"/>
                </a:solidFill>
                <a:latin typeface="Courier New" panose="02070309020205020404" pitchFamily="49" charset="0"/>
                <a:cs typeface="Tahoma" panose="020B0604030504040204" pitchFamily="34" charset="0"/>
              </a:rPr>
              <a:t>YDB&gt;S ^ZTEST(1,1)="</a:t>
            </a:r>
            <a:r>
              <a:rPr lang="en-US" altLang="en-US" sz="1600" dirty="0" err="1">
                <a:solidFill>
                  <a:srgbClr val="000066"/>
                </a:solidFill>
                <a:latin typeface="Courier New" panose="02070309020205020404" pitchFamily="49" charset="0"/>
                <a:cs typeface="Tahoma" panose="020B0604030504040204" pitchFamily="34" charset="0"/>
              </a:rPr>
              <a:t>one,one</a:t>
            </a:r>
            <a:r>
              <a:rPr lang="en-US" altLang="en-US" sz="1600" dirty="0">
                <a:solidFill>
                  <a:srgbClr val="000066"/>
                </a:solidFill>
                <a:latin typeface="Courier New" panose="02070309020205020404" pitchFamily="49" charset="0"/>
                <a:cs typeface="Tahoma" panose="020B0604030504040204" pitchFamily="34" charset="0"/>
              </a:rPr>
              <a:t>"</a:t>
            </a:r>
          </a:p>
          <a:p>
            <a:r>
              <a:rPr lang="en-US" altLang="en-US" sz="1600" dirty="0">
                <a:solidFill>
                  <a:srgbClr val="000066"/>
                </a:solidFill>
                <a:latin typeface="Courier New" panose="02070309020205020404" pitchFamily="49" charset="0"/>
                <a:cs typeface="Tahoma" panose="020B0604030504040204" pitchFamily="34" charset="0"/>
              </a:rPr>
              <a:t>YDB&gt;S ^ZTEST(1,2)="one,2"</a:t>
            </a:r>
          </a:p>
          <a:p>
            <a:r>
              <a:rPr lang="en-US" altLang="en-US" sz="1600" dirty="0">
                <a:solidFill>
                  <a:srgbClr val="000066"/>
                </a:solidFill>
                <a:latin typeface="Courier New" panose="02070309020205020404" pitchFamily="49" charset="0"/>
                <a:cs typeface="Tahoma" panose="020B0604030504040204" pitchFamily="34" charset="0"/>
              </a:rPr>
              <a:t>YDB&gt;S ^ZTEST(300)=300</a:t>
            </a:r>
          </a:p>
          <a:p>
            <a:r>
              <a:rPr lang="en-US" altLang="en-US" sz="1600" dirty="0">
                <a:solidFill>
                  <a:srgbClr val="000066"/>
                </a:solidFill>
                <a:latin typeface="Courier New" panose="02070309020205020404" pitchFamily="49" charset="0"/>
                <a:cs typeface="Tahoma" panose="020B0604030504040204" pitchFamily="34" charset="0"/>
              </a:rPr>
              <a:t>YDB&gt;S ^ZTEST("FIVE")=555</a:t>
            </a:r>
          </a:p>
          <a:p>
            <a:r>
              <a:rPr lang="en-US" altLang="en-US" sz="1600" dirty="0">
                <a:solidFill>
                  <a:srgbClr val="000066"/>
                </a:solidFill>
                <a:latin typeface="Courier New" panose="02070309020205020404" pitchFamily="49" charset="0"/>
                <a:cs typeface="Tahoma" panose="020B0604030504040204" pitchFamily="34" charset="0"/>
              </a:rPr>
              <a:t>YDB&gt;S ^ZTEST="ABCDEFG"</a:t>
            </a:r>
          </a:p>
          <a:p>
            <a:endParaRPr lang="en-US"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YDB&gt;ZWR ^ZTEST</a:t>
            </a:r>
          </a:p>
          <a:p>
            <a:r>
              <a:rPr lang="en-US" altLang="en-US" sz="1600" dirty="0">
                <a:solidFill>
                  <a:srgbClr val="000066"/>
                </a:solidFill>
                <a:latin typeface="Courier New" panose="02070309020205020404" pitchFamily="49" charset="0"/>
                <a:cs typeface="Tahoma" panose="020B0604030504040204" pitchFamily="34" charset="0"/>
              </a:rPr>
              <a:t>^ZTEST="ABCDEFG"</a:t>
            </a:r>
          </a:p>
          <a:p>
            <a:r>
              <a:rPr lang="en-US" altLang="en-US" sz="1600" dirty="0">
                <a:solidFill>
                  <a:srgbClr val="000066"/>
                </a:solidFill>
                <a:latin typeface="Courier New" panose="02070309020205020404" pitchFamily="49" charset="0"/>
                <a:cs typeface="Tahoma" panose="020B0604030504040204" pitchFamily="34" charset="0"/>
              </a:rPr>
              <a:t>^ZTEST(1)="one"</a:t>
            </a:r>
          </a:p>
          <a:p>
            <a:r>
              <a:rPr lang="en-US" altLang="en-US" sz="1600" dirty="0">
                <a:solidFill>
                  <a:srgbClr val="000066"/>
                </a:solidFill>
                <a:latin typeface="Courier New" panose="02070309020205020404" pitchFamily="49" charset="0"/>
                <a:cs typeface="Tahoma" panose="020B0604030504040204" pitchFamily="34" charset="0"/>
              </a:rPr>
              <a:t>^ZTEST(1,1)="</a:t>
            </a:r>
            <a:r>
              <a:rPr lang="en-US" altLang="en-US" sz="1600" dirty="0" err="1">
                <a:solidFill>
                  <a:srgbClr val="000066"/>
                </a:solidFill>
                <a:latin typeface="Courier New" panose="02070309020205020404" pitchFamily="49" charset="0"/>
                <a:cs typeface="Tahoma" panose="020B0604030504040204" pitchFamily="34" charset="0"/>
              </a:rPr>
              <a:t>one,one</a:t>
            </a:r>
            <a:r>
              <a:rPr lang="en-US" altLang="en-US" sz="1600" dirty="0">
                <a:solidFill>
                  <a:srgbClr val="000066"/>
                </a:solidFill>
                <a:latin typeface="Courier New" panose="02070309020205020404" pitchFamily="49" charset="0"/>
                <a:cs typeface="Tahoma" panose="020B0604030504040204" pitchFamily="34" charset="0"/>
              </a:rPr>
              <a:t>"</a:t>
            </a:r>
          </a:p>
          <a:p>
            <a:r>
              <a:rPr lang="en-US" altLang="en-US" sz="1600" dirty="0">
                <a:solidFill>
                  <a:srgbClr val="000066"/>
                </a:solidFill>
                <a:latin typeface="Courier New" panose="02070309020205020404" pitchFamily="49" charset="0"/>
                <a:cs typeface="Tahoma" panose="020B0604030504040204" pitchFamily="34" charset="0"/>
              </a:rPr>
              <a:t>^ZTEST(1,2)="one,2"</a:t>
            </a:r>
          </a:p>
          <a:p>
            <a:r>
              <a:rPr lang="en-US" altLang="en-US" sz="1600" dirty="0">
                <a:solidFill>
                  <a:srgbClr val="000066"/>
                </a:solidFill>
                <a:latin typeface="Courier New" panose="02070309020205020404" pitchFamily="49" charset="0"/>
                <a:cs typeface="Tahoma" panose="020B0604030504040204" pitchFamily="34" charset="0"/>
              </a:rPr>
              <a:t>^ZTEST(2)="two"</a:t>
            </a:r>
          </a:p>
          <a:p>
            <a:r>
              <a:rPr lang="en-US" altLang="en-US" sz="1600" dirty="0">
                <a:solidFill>
                  <a:srgbClr val="000066"/>
                </a:solidFill>
                <a:latin typeface="Courier New" panose="02070309020205020404" pitchFamily="49" charset="0"/>
                <a:cs typeface="Tahoma" panose="020B0604030504040204" pitchFamily="34" charset="0"/>
              </a:rPr>
              <a:t>^ZTEST(300)=300</a:t>
            </a:r>
          </a:p>
          <a:p>
            <a:r>
              <a:rPr lang="en-US" altLang="en-US" sz="1600" dirty="0">
                <a:solidFill>
                  <a:srgbClr val="000066"/>
                </a:solidFill>
                <a:latin typeface="Courier New" panose="02070309020205020404" pitchFamily="49" charset="0"/>
                <a:cs typeface="Tahoma" panose="020B0604030504040204" pitchFamily="34" charset="0"/>
              </a:rPr>
              <a:t>^ZTEST("FIVE")=555</a:t>
            </a:r>
          </a:p>
          <a:p>
            <a:endParaRPr lang="en-US" altLang="en-US" sz="1600" dirty="0">
              <a:solidFill>
                <a:srgbClr val="000066"/>
              </a:solidFill>
              <a:latin typeface="Courier New" panose="02070309020205020404" pitchFamily="49" charset="0"/>
              <a:cs typeface="Tahoma" panose="020B0604030504040204" pitchFamily="34" charset="0"/>
            </a:endParaRPr>
          </a:p>
        </p:txBody>
      </p:sp>
      <p:sp>
        <p:nvSpPr>
          <p:cNvPr id="4" name="Date Placeholder 3">
            <a:extLst>
              <a:ext uri="{FF2B5EF4-FFF2-40B4-BE49-F238E27FC236}">
                <a16:creationId xmlns:a16="http://schemas.microsoft.com/office/drawing/2014/main" id="{3539A163-6291-0145-847B-483E4127DA11}"/>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C84A7C5C-31AA-2040-B2CB-40900D8BA874}"/>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96D9A30C-70B9-564A-A74B-5F1C9407D7D6}"/>
              </a:ext>
            </a:extLst>
          </p:cNvPr>
          <p:cNvSpPr>
            <a:spLocks noGrp="1"/>
          </p:cNvSpPr>
          <p:nvPr>
            <p:ph type="sldNum" sz="quarter" idx="12"/>
          </p:nvPr>
        </p:nvSpPr>
        <p:spPr/>
        <p:txBody>
          <a:bodyPr/>
          <a:lstStyle/>
          <a:p>
            <a:fld id="{5C3B061B-9F90-499E-9525-91E51689BDCC}" type="slidenum">
              <a:rPr lang="de-DE" smtClean="0"/>
              <a:pPr/>
              <a:t>37</a:t>
            </a:fld>
            <a:endParaRPr lang="de-DE" dirty="0"/>
          </a:p>
        </p:txBody>
      </p:sp>
    </p:spTree>
    <p:extLst>
      <p:ext uri="{BB962C8B-B14F-4D97-AF65-F5344CB8AC3E}">
        <p14:creationId xmlns:p14="http://schemas.microsoft.com/office/powerpoint/2010/main" val="2059313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176399E7-ACBA-C94A-BDC5-66AF1997C1C3}"/>
              </a:ext>
            </a:extLst>
          </p:cNvPr>
          <p:cNvSpPr>
            <a:spLocks noGrp="1"/>
          </p:cNvSpPr>
          <p:nvPr>
            <p:ph type="title"/>
          </p:nvPr>
        </p:nvSpPr>
        <p:spPr/>
        <p:txBody>
          <a:bodyPr>
            <a:normAutofit fontScale="90000"/>
          </a:bodyPr>
          <a:lstStyle/>
          <a:p>
            <a:r>
              <a:rPr lang="en-US" altLang="en-US"/>
              <a:t>Show Global Contents</a:t>
            </a:r>
            <a:endParaRPr lang="th-TH" altLang="en-US"/>
          </a:p>
        </p:txBody>
      </p:sp>
      <p:sp>
        <p:nvSpPr>
          <p:cNvPr id="208900" name="Rectangle 4">
            <a:extLst>
              <a:ext uri="{FF2B5EF4-FFF2-40B4-BE49-F238E27FC236}">
                <a16:creationId xmlns:a16="http://schemas.microsoft.com/office/drawing/2014/main" id="{A3A7CD18-2CAA-2F40-B1FE-1C11EDC18BE7}"/>
              </a:ext>
            </a:extLst>
          </p:cNvPr>
          <p:cNvSpPr>
            <a:spLocks noChangeArrowheads="1"/>
          </p:cNvSpPr>
          <p:nvPr/>
        </p:nvSpPr>
        <p:spPr bwMode="auto">
          <a:xfrm>
            <a:off x="2495550" y="1700213"/>
            <a:ext cx="7200900" cy="2462213"/>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100" dirty="0">
                <a:solidFill>
                  <a:srgbClr val="000066"/>
                </a:solidFill>
                <a:latin typeface="Courier New" panose="02070309020205020404" pitchFamily="49" charset="0"/>
                <a:cs typeface="Tahoma" panose="020B0604030504040204" pitchFamily="34" charset="0"/>
              </a:rPr>
              <a:t>YDB&gt; d ^%G</a:t>
            </a:r>
          </a:p>
          <a:p>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Output device: &lt;terminal&gt;:</a:t>
            </a:r>
          </a:p>
          <a:p>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List ^ZTEST</a:t>
            </a:r>
          </a:p>
          <a:p>
            <a:r>
              <a:rPr lang="en-US" altLang="en-US" sz="1100" dirty="0">
                <a:solidFill>
                  <a:srgbClr val="000066"/>
                </a:solidFill>
                <a:latin typeface="Courier New" panose="02070309020205020404" pitchFamily="49" charset="0"/>
                <a:cs typeface="Tahoma" panose="020B0604030504040204" pitchFamily="34" charset="0"/>
              </a:rPr>
              <a:t>^ZTEST="ABCDEFG"</a:t>
            </a:r>
          </a:p>
          <a:p>
            <a:r>
              <a:rPr lang="en-US" altLang="en-US" sz="1100" dirty="0">
                <a:solidFill>
                  <a:srgbClr val="000066"/>
                </a:solidFill>
                <a:latin typeface="Courier New" panose="02070309020205020404" pitchFamily="49" charset="0"/>
                <a:cs typeface="Tahoma" panose="020B0604030504040204" pitchFamily="34" charset="0"/>
              </a:rPr>
              <a:t>^ZTEST(1)="one"</a:t>
            </a:r>
          </a:p>
          <a:p>
            <a:r>
              <a:rPr lang="en-US" altLang="en-US" sz="1100" dirty="0">
                <a:solidFill>
                  <a:srgbClr val="000066"/>
                </a:solidFill>
                <a:latin typeface="Courier New" panose="02070309020205020404" pitchFamily="49" charset="0"/>
                <a:cs typeface="Tahoma" panose="020B0604030504040204" pitchFamily="34" charset="0"/>
              </a:rPr>
              <a:t>^ZTEST(1,1)="</a:t>
            </a:r>
            <a:r>
              <a:rPr lang="en-US" altLang="en-US" sz="1100" dirty="0" err="1">
                <a:solidFill>
                  <a:srgbClr val="000066"/>
                </a:solidFill>
                <a:latin typeface="Courier New" panose="02070309020205020404" pitchFamily="49" charset="0"/>
                <a:cs typeface="Tahoma" panose="020B0604030504040204" pitchFamily="34" charset="0"/>
              </a:rPr>
              <a:t>one,one</a:t>
            </a:r>
            <a:r>
              <a:rPr lang="en-US" altLang="en-US" sz="1100" dirty="0">
                <a:solidFill>
                  <a:srgbClr val="000066"/>
                </a:solidFill>
                <a:latin typeface="Courier New" panose="02070309020205020404" pitchFamily="49" charset="0"/>
                <a:cs typeface="Tahoma" panose="020B0604030504040204" pitchFamily="34" charset="0"/>
              </a:rPr>
              <a:t>"</a:t>
            </a:r>
          </a:p>
          <a:p>
            <a:r>
              <a:rPr lang="en-US" altLang="en-US" sz="1100" dirty="0">
                <a:solidFill>
                  <a:srgbClr val="000066"/>
                </a:solidFill>
                <a:latin typeface="Courier New" panose="02070309020205020404" pitchFamily="49" charset="0"/>
                <a:cs typeface="Tahoma" panose="020B0604030504040204" pitchFamily="34" charset="0"/>
              </a:rPr>
              <a:t>^ZTEST(1,2)="one,2"</a:t>
            </a:r>
          </a:p>
          <a:p>
            <a:r>
              <a:rPr lang="en-US" altLang="en-US" sz="1100" dirty="0">
                <a:solidFill>
                  <a:srgbClr val="000066"/>
                </a:solidFill>
                <a:latin typeface="Courier New" panose="02070309020205020404" pitchFamily="49" charset="0"/>
                <a:cs typeface="Tahoma" panose="020B0604030504040204" pitchFamily="34" charset="0"/>
              </a:rPr>
              <a:t>^ZTEST(2)="two"</a:t>
            </a:r>
          </a:p>
          <a:p>
            <a:r>
              <a:rPr lang="en-US" altLang="en-US" sz="1100" dirty="0">
                <a:solidFill>
                  <a:srgbClr val="000066"/>
                </a:solidFill>
                <a:latin typeface="Courier New" panose="02070309020205020404" pitchFamily="49" charset="0"/>
                <a:cs typeface="Tahoma" panose="020B0604030504040204" pitchFamily="34" charset="0"/>
              </a:rPr>
              <a:t>^ZTEST(300)=300</a:t>
            </a:r>
          </a:p>
          <a:p>
            <a:r>
              <a:rPr lang="en-US" altLang="en-US" sz="1100" dirty="0">
                <a:solidFill>
                  <a:srgbClr val="000066"/>
                </a:solidFill>
                <a:latin typeface="Courier New" panose="02070309020205020404" pitchFamily="49" charset="0"/>
                <a:cs typeface="Tahoma" panose="020B0604030504040204" pitchFamily="34" charset="0"/>
              </a:rPr>
              <a:t>^ZTEST("FIVE")=555</a:t>
            </a:r>
          </a:p>
          <a:p>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List ^</a:t>
            </a:r>
          </a:p>
        </p:txBody>
      </p:sp>
      <p:sp>
        <p:nvSpPr>
          <p:cNvPr id="4" name="Date Placeholder 3">
            <a:extLst>
              <a:ext uri="{FF2B5EF4-FFF2-40B4-BE49-F238E27FC236}">
                <a16:creationId xmlns:a16="http://schemas.microsoft.com/office/drawing/2014/main" id="{2786860F-5D64-5E42-83F4-8C4090857D2A}"/>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3849FBCA-B084-5942-9C1D-A54A25364C35}"/>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5AE88EA0-6517-6A45-A0CD-563B4A39CC1A}"/>
              </a:ext>
            </a:extLst>
          </p:cNvPr>
          <p:cNvSpPr>
            <a:spLocks noGrp="1"/>
          </p:cNvSpPr>
          <p:nvPr>
            <p:ph type="sldNum" sz="quarter" idx="12"/>
          </p:nvPr>
        </p:nvSpPr>
        <p:spPr/>
        <p:txBody>
          <a:bodyPr/>
          <a:lstStyle/>
          <a:p>
            <a:fld id="{5C3B061B-9F90-499E-9525-91E51689BDCC}" type="slidenum">
              <a:rPr lang="de-DE" smtClean="0"/>
              <a:pPr/>
              <a:t>38</a:t>
            </a:fld>
            <a:endParaRPr lang="de-DE" dirty="0"/>
          </a:p>
        </p:txBody>
      </p:sp>
    </p:spTree>
    <p:extLst>
      <p:ext uri="{BB962C8B-B14F-4D97-AF65-F5344CB8AC3E}">
        <p14:creationId xmlns:p14="http://schemas.microsoft.com/office/powerpoint/2010/main" val="3173874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428B46F6-C7BA-0E4D-9DCB-26EF52404EC1}"/>
              </a:ext>
            </a:extLst>
          </p:cNvPr>
          <p:cNvSpPr>
            <a:spLocks noGrp="1"/>
          </p:cNvSpPr>
          <p:nvPr>
            <p:ph type="title"/>
          </p:nvPr>
        </p:nvSpPr>
        <p:spPr/>
        <p:txBody>
          <a:bodyPr>
            <a:normAutofit fontScale="90000"/>
          </a:bodyPr>
          <a:lstStyle/>
          <a:p>
            <a:r>
              <a:rPr lang="en-US" altLang="en-US"/>
              <a:t>Another ways to show Global</a:t>
            </a:r>
            <a:endParaRPr lang="th-TH" altLang="en-US"/>
          </a:p>
        </p:txBody>
      </p:sp>
      <p:sp>
        <p:nvSpPr>
          <p:cNvPr id="212995" name="Text Box 3">
            <a:extLst>
              <a:ext uri="{FF2B5EF4-FFF2-40B4-BE49-F238E27FC236}">
                <a16:creationId xmlns:a16="http://schemas.microsoft.com/office/drawing/2014/main" id="{AC3BCE3C-C279-0B47-B185-0E89400D0A35}"/>
              </a:ext>
            </a:extLst>
          </p:cNvPr>
          <p:cNvSpPr txBox="1">
            <a:spLocks noChangeArrowheads="1"/>
          </p:cNvSpPr>
          <p:nvPr/>
        </p:nvSpPr>
        <p:spPr bwMode="auto">
          <a:xfrm>
            <a:off x="1844041" y="1338784"/>
            <a:ext cx="20077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Write Command</a:t>
            </a:r>
            <a:endParaRPr lang="th-TH" altLang="en-US" sz="2400"/>
          </a:p>
        </p:txBody>
      </p:sp>
      <p:sp>
        <p:nvSpPr>
          <p:cNvPr id="212996" name="Rectangle 4">
            <a:extLst>
              <a:ext uri="{FF2B5EF4-FFF2-40B4-BE49-F238E27FC236}">
                <a16:creationId xmlns:a16="http://schemas.microsoft.com/office/drawing/2014/main" id="{5A596209-7981-EC49-BDC5-031901A1F4C7}"/>
              </a:ext>
            </a:extLst>
          </p:cNvPr>
          <p:cNvSpPr>
            <a:spLocks noChangeArrowheads="1"/>
          </p:cNvSpPr>
          <p:nvPr/>
        </p:nvSpPr>
        <p:spPr bwMode="auto">
          <a:xfrm>
            <a:off x="2491740" y="1913458"/>
            <a:ext cx="7200900" cy="584775"/>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 W ^ZTEST(1,1)</a:t>
            </a:r>
          </a:p>
          <a:p>
            <a:r>
              <a:rPr lang="en-US" altLang="en-US" sz="1600" dirty="0" err="1">
                <a:solidFill>
                  <a:srgbClr val="000066"/>
                </a:solidFill>
                <a:latin typeface="Courier New" panose="02070309020205020404" pitchFamily="49" charset="0"/>
                <a:cs typeface="Tahoma" panose="020B0604030504040204" pitchFamily="34" charset="0"/>
              </a:rPr>
              <a:t>one,one</a:t>
            </a:r>
            <a:endParaRPr lang="en-US" altLang="en-US" sz="1600" dirty="0">
              <a:solidFill>
                <a:srgbClr val="000066"/>
              </a:solidFill>
              <a:latin typeface="Courier New" panose="02070309020205020404" pitchFamily="49" charset="0"/>
              <a:cs typeface="Tahoma" panose="020B0604030504040204" pitchFamily="34" charset="0"/>
            </a:endParaRPr>
          </a:p>
        </p:txBody>
      </p:sp>
      <p:sp>
        <p:nvSpPr>
          <p:cNvPr id="212997" name="Text Box 5">
            <a:extLst>
              <a:ext uri="{FF2B5EF4-FFF2-40B4-BE49-F238E27FC236}">
                <a16:creationId xmlns:a16="http://schemas.microsoft.com/office/drawing/2014/main" id="{1C1B298B-E183-7B43-8F55-F3E369716213}"/>
              </a:ext>
            </a:extLst>
          </p:cNvPr>
          <p:cNvSpPr txBox="1">
            <a:spLocks noChangeArrowheads="1"/>
          </p:cNvSpPr>
          <p:nvPr/>
        </p:nvSpPr>
        <p:spPr bwMode="auto">
          <a:xfrm>
            <a:off x="1844041" y="3016132"/>
            <a:ext cx="19976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ZWR Command</a:t>
            </a:r>
            <a:endParaRPr lang="th-TH" altLang="en-US" sz="2400"/>
          </a:p>
        </p:txBody>
      </p:sp>
      <p:sp>
        <p:nvSpPr>
          <p:cNvPr id="212998" name="Rectangle 6">
            <a:extLst>
              <a:ext uri="{FF2B5EF4-FFF2-40B4-BE49-F238E27FC236}">
                <a16:creationId xmlns:a16="http://schemas.microsoft.com/office/drawing/2014/main" id="{DDD063FD-4CED-3B43-A899-C74F7917479C}"/>
              </a:ext>
            </a:extLst>
          </p:cNvPr>
          <p:cNvSpPr>
            <a:spLocks noChangeArrowheads="1"/>
          </p:cNvSpPr>
          <p:nvPr/>
        </p:nvSpPr>
        <p:spPr bwMode="auto">
          <a:xfrm>
            <a:off x="2491740" y="3592394"/>
            <a:ext cx="7200900" cy="438150"/>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100" dirty="0">
                <a:solidFill>
                  <a:srgbClr val="000066"/>
                </a:solidFill>
                <a:latin typeface="Courier New" panose="02070309020205020404" pitchFamily="49" charset="0"/>
                <a:cs typeface="Tahoma" panose="020B0604030504040204" pitchFamily="34" charset="0"/>
              </a:rPr>
              <a:t>YDB&gt; ZWR ^ZTEST(1,1)</a:t>
            </a:r>
          </a:p>
          <a:p>
            <a:r>
              <a:rPr lang="en-US" altLang="en-US" sz="1100" dirty="0">
                <a:solidFill>
                  <a:srgbClr val="000066"/>
                </a:solidFill>
                <a:latin typeface="Courier New" panose="02070309020205020404" pitchFamily="49" charset="0"/>
                <a:cs typeface="Tahoma" panose="020B0604030504040204" pitchFamily="34" charset="0"/>
              </a:rPr>
              <a:t>^ZTEST(1,1)="</a:t>
            </a:r>
            <a:r>
              <a:rPr lang="en-US" altLang="en-US" sz="1100" dirty="0" err="1">
                <a:solidFill>
                  <a:srgbClr val="000066"/>
                </a:solidFill>
                <a:latin typeface="Courier New" panose="02070309020205020404" pitchFamily="49" charset="0"/>
                <a:cs typeface="Tahoma" panose="020B0604030504040204" pitchFamily="34" charset="0"/>
              </a:rPr>
              <a:t>one,one</a:t>
            </a:r>
            <a:r>
              <a:rPr lang="en-US" altLang="en-US" sz="1100" dirty="0">
                <a:solidFill>
                  <a:srgbClr val="000066"/>
                </a:solidFill>
                <a:latin typeface="Courier New" panose="02070309020205020404" pitchFamily="49" charset="0"/>
                <a:cs typeface="Tahoma" panose="020B0604030504040204" pitchFamily="34" charset="0"/>
              </a:rPr>
              <a:t>"</a:t>
            </a:r>
            <a:endParaRPr lang="th-TH" altLang="en-US" sz="1100" dirty="0">
              <a:solidFill>
                <a:srgbClr val="000066"/>
              </a:solidFill>
              <a:latin typeface="Courier New" panose="02070309020205020404" pitchFamily="49" charset="0"/>
              <a:cs typeface="Tahoma" panose="020B0604030504040204" pitchFamily="34" charset="0"/>
            </a:endParaRPr>
          </a:p>
        </p:txBody>
      </p:sp>
      <p:sp>
        <p:nvSpPr>
          <p:cNvPr id="212999" name="Rectangle 7">
            <a:extLst>
              <a:ext uri="{FF2B5EF4-FFF2-40B4-BE49-F238E27FC236}">
                <a16:creationId xmlns:a16="http://schemas.microsoft.com/office/drawing/2014/main" id="{A1FF60E6-73ED-C94E-B6E1-99CA14AE9646}"/>
              </a:ext>
            </a:extLst>
          </p:cNvPr>
          <p:cNvSpPr>
            <a:spLocks noChangeArrowheads="1"/>
          </p:cNvSpPr>
          <p:nvPr/>
        </p:nvSpPr>
        <p:spPr bwMode="auto">
          <a:xfrm>
            <a:off x="2491740" y="4168657"/>
            <a:ext cx="7200900" cy="769441"/>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100" dirty="0">
                <a:solidFill>
                  <a:srgbClr val="000066"/>
                </a:solidFill>
                <a:latin typeface="Courier New" panose="02070309020205020404" pitchFamily="49" charset="0"/>
                <a:cs typeface="Tahoma" panose="020B0604030504040204" pitchFamily="34" charset="0"/>
              </a:rPr>
              <a:t>YDB&gt; ZWR ^ZTEST(1,*)</a:t>
            </a:r>
          </a:p>
          <a:p>
            <a:r>
              <a:rPr lang="en-US" altLang="en-US" sz="1100" dirty="0">
                <a:solidFill>
                  <a:srgbClr val="000066"/>
                </a:solidFill>
                <a:latin typeface="Courier New" panose="02070309020205020404" pitchFamily="49" charset="0"/>
                <a:cs typeface="Tahoma" panose="020B0604030504040204" pitchFamily="34" charset="0"/>
              </a:rPr>
              <a:t>^ZTEST(1)="one"</a:t>
            </a:r>
          </a:p>
          <a:p>
            <a:r>
              <a:rPr lang="en-US" altLang="en-US" sz="1100" dirty="0">
                <a:solidFill>
                  <a:srgbClr val="000066"/>
                </a:solidFill>
                <a:latin typeface="Courier New" panose="02070309020205020404" pitchFamily="49" charset="0"/>
                <a:cs typeface="Tahoma" panose="020B0604030504040204" pitchFamily="34" charset="0"/>
              </a:rPr>
              <a:t>^ZTEST(1,1)="</a:t>
            </a:r>
            <a:r>
              <a:rPr lang="en-US" altLang="en-US" sz="1100" dirty="0" err="1">
                <a:solidFill>
                  <a:srgbClr val="000066"/>
                </a:solidFill>
                <a:latin typeface="Courier New" panose="02070309020205020404" pitchFamily="49" charset="0"/>
                <a:cs typeface="Tahoma" panose="020B0604030504040204" pitchFamily="34" charset="0"/>
              </a:rPr>
              <a:t>one,one</a:t>
            </a:r>
            <a:r>
              <a:rPr lang="en-US" altLang="en-US" sz="1100" dirty="0">
                <a:solidFill>
                  <a:srgbClr val="000066"/>
                </a:solidFill>
                <a:latin typeface="Courier New" panose="02070309020205020404" pitchFamily="49" charset="0"/>
                <a:cs typeface="Tahoma" panose="020B0604030504040204" pitchFamily="34" charset="0"/>
              </a:rPr>
              <a:t>"</a:t>
            </a:r>
          </a:p>
          <a:p>
            <a:r>
              <a:rPr lang="en-US" altLang="en-US" sz="1100" dirty="0">
                <a:solidFill>
                  <a:srgbClr val="000066"/>
                </a:solidFill>
                <a:latin typeface="Courier New" panose="02070309020205020404" pitchFamily="49" charset="0"/>
                <a:cs typeface="Tahoma" panose="020B0604030504040204" pitchFamily="34" charset="0"/>
              </a:rPr>
              <a:t>^ZTEST(1,2)="one,2"</a:t>
            </a:r>
            <a:endParaRPr lang="th-TH" altLang="en-US" sz="1100" dirty="0">
              <a:solidFill>
                <a:srgbClr val="000066"/>
              </a:solidFill>
              <a:latin typeface="Courier New" panose="02070309020205020404" pitchFamily="49" charset="0"/>
              <a:cs typeface="Tahoma" panose="020B0604030504040204" pitchFamily="34" charset="0"/>
            </a:endParaRPr>
          </a:p>
        </p:txBody>
      </p:sp>
      <p:sp>
        <p:nvSpPr>
          <p:cNvPr id="4" name="Date Placeholder 3">
            <a:extLst>
              <a:ext uri="{FF2B5EF4-FFF2-40B4-BE49-F238E27FC236}">
                <a16:creationId xmlns:a16="http://schemas.microsoft.com/office/drawing/2014/main" id="{562CD070-9109-6444-9A20-A5DBAC5B7E89}"/>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70B3B79B-764B-D348-9C2C-CFC1B523BB71}"/>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3D631081-C46F-7D45-9253-7BEE637077C0}"/>
              </a:ext>
            </a:extLst>
          </p:cNvPr>
          <p:cNvSpPr>
            <a:spLocks noGrp="1"/>
          </p:cNvSpPr>
          <p:nvPr>
            <p:ph type="sldNum" sz="quarter" idx="12"/>
          </p:nvPr>
        </p:nvSpPr>
        <p:spPr/>
        <p:txBody>
          <a:bodyPr/>
          <a:lstStyle/>
          <a:p>
            <a:fld id="{5C3B061B-9F90-499E-9525-91E51689BDCC}" type="slidenum">
              <a:rPr lang="de-DE" smtClean="0"/>
              <a:pPr/>
              <a:t>39</a:t>
            </a:fld>
            <a:endParaRPr lang="de-DE" dirty="0"/>
          </a:p>
        </p:txBody>
      </p:sp>
    </p:spTree>
    <p:extLst>
      <p:ext uri="{BB962C8B-B14F-4D97-AF65-F5344CB8AC3E}">
        <p14:creationId xmlns:p14="http://schemas.microsoft.com/office/powerpoint/2010/main" val="352518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4"/>
          <p:cNvSpPr>
            <a:spLocks noGrp="1"/>
          </p:cNvSpPr>
          <p:nvPr>
            <p:ph type="title"/>
          </p:nvPr>
        </p:nvSpPr>
        <p:spPr/>
        <p:txBody>
          <a:bodyPr anchor="ctr"/>
          <a:lstStyle/>
          <a:p>
            <a:r>
              <a:rPr lang="en-US" altLang="en-US" dirty="0"/>
              <a:t>Database Principle (SQL VS. NoSQL)</a:t>
            </a:r>
            <a:endParaRPr lang="th-TH" altLang="en-US" dirty="0"/>
          </a:p>
        </p:txBody>
      </p:sp>
      <p:sp>
        <p:nvSpPr>
          <p:cNvPr id="2" name="Date Placeholder 1"/>
          <p:cNvSpPr>
            <a:spLocks noGrp="1"/>
          </p:cNvSpPr>
          <p:nvPr>
            <p:ph type="dt" sz="half" idx="10"/>
          </p:nvPr>
        </p:nvSpPr>
        <p:spPr/>
        <p:txBody>
          <a:bodyPr/>
          <a:lstStyle/>
          <a:p>
            <a:r>
              <a:rPr lang="en-US"/>
              <a:t>18-Dec-19</a:t>
            </a:r>
            <a:endParaRPr lang="de-DE"/>
          </a:p>
        </p:txBody>
      </p:sp>
      <p:sp>
        <p:nvSpPr>
          <p:cNvPr id="3" name="Footer Placeholder 2"/>
          <p:cNvSpPr>
            <a:spLocks noGrp="1"/>
          </p:cNvSpPr>
          <p:nvPr>
            <p:ph type="ftr" sz="quarter" idx="11"/>
          </p:nvPr>
        </p:nvSpPr>
        <p:spPr/>
        <p:txBody>
          <a:bodyPr/>
          <a:lstStyle/>
          <a:p>
            <a:r>
              <a:rPr lang="de-DE"/>
              <a:t>YottaDB Foundation</a:t>
            </a:r>
          </a:p>
        </p:txBody>
      </p:sp>
      <p:sp>
        <p:nvSpPr>
          <p:cNvPr id="4" name="Slide Number Placeholder 3"/>
          <p:cNvSpPr>
            <a:spLocks noGrp="1"/>
          </p:cNvSpPr>
          <p:nvPr>
            <p:ph type="sldNum" sz="quarter" idx="12"/>
          </p:nvPr>
        </p:nvSpPr>
        <p:spPr/>
        <p:txBody>
          <a:bodyPr/>
          <a:lstStyle/>
          <a:p>
            <a:fld id="{5C3B061B-9F90-499E-9525-91E51689BDCC}" type="slidenum">
              <a:rPr lang="de-DE" smtClean="0"/>
              <a:pPr/>
              <a:t>4</a:t>
            </a:fld>
            <a:endParaRPr lang="de-DE" dirty="0"/>
          </a:p>
        </p:txBody>
      </p:sp>
    </p:spTree>
    <p:extLst>
      <p:ext uri="{BB962C8B-B14F-4D97-AF65-F5344CB8AC3E}">
        <p14:creationId xmlns:p14="http://schemas.microsoft.com/office/powerpoint/2010/main" val="1058930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EF4D7EB5-1B52-FD47-ADAB-93A697872C45}"/>
              </a:ext>
            </a:extLst>
          </p:cNvPr>
          <p:cNvSpPr>
            <a:spLocks noGrp="1"/>
          </p:cNvSpPr>
          <p:nvPr>
            <p:ph type="title"/>
          </p:nvPr>
        </p:nvSpPr>
        <p:spPr/>
        <p:txBody>
          <a:bodyPr>
            <a:normAutofit fontScale="90000"/>
          </a:bodyPr>
          <a:lstStyle/>
          <a:p>
            <a:r>
              <a:rPr lang="en-US" altLang="en-US"/>
              <a:t>Replace Global value</a:t>
            </a:r>
            <a:endParaRPr lang="th-TH" altLang="en-US"/>
          </a:p>
        </p:txBody>
      </p:sp>
      <p:sp>
        <p:nvSpPr>
          <p:cNvPr id="215044" name="Rectangle 4">
            <a:extLst>
              <a:ext uri="{FF2B5EF4-FFF2-40B4-BE49-F238E27FC236}">
                <a16:creationId xmlns:a16="http://schemas.microsoft.com/office/drawing/2014/main" id="{AD188AFF-DE71-FD43-9113-5DCBFDBC51FD}"/>
              </a:ext>
            </a:extLst>
          </p:cNvPr>
          <p:cNvSpPr>
            <a:spLocks noChangeArrowheads="1"/>
          </p:cNvSpPr>
          <p:nvPr/>
        </p:nvSpPr>
        <p:spPr bwMode="auto">
          <a:xfrm>
            <a:off x="2495550" y="1700214"/>
            <a:ext cx="7200900" cy="2790825"/>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YDB&gt;S ^ZTEST(2)=22222</a:t>
            </a:r>
          </a:p>
          <a:p>
            <a:endParaRPr lang="en-US"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YDB&gt;ZWR ^ZTEST</a:t>
            </a:r>
          </a:p>
          <a:p>
            <a:r>
              <a:rPr lang="en-US" altLang="en-US" sz="1600" dirty="0">
                <a:solidFill>
                  <a:srgbClr val="000066"/>
                </a:solidFill>
                <a:latin typeface="Courier New" panose="02070309020205020404" pitchFamily="49" charset="0"/>
                <a:cs typeface="Tahoma" panose="020B0604030504040204" pitchFamily="34" charset="0"/>
              </a:rPr>
              <a:t>^ZTEST="ABCDEFG"</a:t>
            </a:r>
          </a:p>
          <a:p>
            <a:r>
              <a:rPr lang="en-US" altLang="en-US" sz="1600" dirty="0">
                <a:solidFill>
                  <a:srgbClr val="000066"/>
                </a:solidFill>
                <a:latin typeface="Courier New" panose="02070309020205020404" pitchFamily="49" charset="0"/>
                <a:cs typeface="Tahoma" panose="020B0604030504040204" pitchFamily="34" charset="0"/>
              </a:rPr>
              <a:t>^ZTEST(1)="one"</a:t>
            </a:r>
          </a:p>
          <a:p>
            <a:r>
              <a:rPr lang="en-US" altLang="en-US" sz="1600" dirty="0">
                <a:solidFill>
                  <a:srgbClr val="000066"/>
                </a:solidFill>
                <a:latin typeface="Courier New" panose="02070309020205020404" pitchFamily="49" charset="0"/>
                <a:cs typeface="Tahoma" panose="020B0604030504040204" pitchFamily="34" charset="0"/>
              </a:rPr>
              <a:t>^ZTEST(1,1)="</a:t>
            </a:r>
            <a:r>
              <a:rPr lang="en-US" altLang="en-US" sz="1600" dirty="0" err="1">
                <a:solidFill>
                  <a:srgbClr val="000066"/>
                </a:solidFill>
                <a:latin typeface="Courier New" panose="02070309020205020404" pitchFamily="49" charset="0"/>
                <a:cs typeface="Tahoma" panose="020B0604030504040204" pitchFamily="34" charset="0"/>
              </a:rPr>
              <a:t>one,one</a:t>
            </a:r>
            <a:r>
              <a:rPr lang="en-US" altLang="en-US" sz="1600" dirty="0">
                <a:solidFill>
                  <a:srgbClr val="000066"/>
                </a:solidFill>
                <a:latin typeface="Courier New" panose="02070309020205020404" pitchFamily="49" charset="0"/>
                <a:cs typeface="Tahoma" panose="020B0604030504040204" pitchFamily="34" charset="0"/>
              </a:rPr>
              <a:t>"</a:t>
            </a:r>
          </a:p>
          <a:p>
            <a:r>
              <a:rPr lang="en-US" altLang="en-US" sz="1600" dirty="0">
                <a:solidFill>
                  <a:srgbClr val="000066"/>
                </a:solidFill>
                <a:latin typeface="Courier New" panose="02070309020205020404" pitchFamily="49" charset="0"/>
                <a:cs typeface="Tahoma" panose="020B0604030504040204" pitchFamily="34" charset="0"/>
              </a:rPr>
              <a:t>^ZTEST(1,2)="one,2"</a:t>
            </a:r>
          </a:p>
          <a:p>
            <a:r>
              <a:rPr lang="en-US" altLang="en-US" sz="1600" dirty="0">
                <a:solidFill>
                  <a:srgbClr val="000066"/>
                </a:solidFill>
                <a:latin typeface="Courier New" panose="02070309020205020404" pitchFamily="49" charset="0"/>
                <a:cs typeface="Tahoma" panose="020B0604030504040204" pitchFamily="34" charset="0"/>
              </a:rPr>
              <a:t>^ZTEST(2)=</a:t>
            </a:r>
            <a:r>
              <a:rPr lang="en-US" altLang="en-US" sz="1600" dirty="0">
                <a:solidFill>
                  <a:srgbClr val="FF0066"/>
                </a:solidFill>
                <a:latin typeface="Courier New" panose="02070309020205020404" pitchFamily="49" charset="0"/>
                <a:cs typeface="Tahoma" panose="020B0604030504040204" pitchFamily="34" charset="0"/>
              </a:rPr>
              <a:t>22222</a:t>
            </a:r>
          </a:p>
          <a:p>
            <a:r>
              <a:rPr lang="en-US" altLang="en-US" sz="1600" dirty="0">
                <a:solidFill>
                  <a:srgbClr val="000066"/>
                </a:solidFill>
                <a:latin typeface="Courier New" panose="02070309020205020404" pitchFamily="49" charset="0"/>
                <a:cs typeface="Tahoma" panose="020B0604030504040204" pitchFamily="34" charset="0"/>
              </a:rPr>
              <a:t>^ZTEST(300)=300</a:t>
            </a:r>
          </a:p>
          <a:p>
            <a:r>
              <a:rPr lang="en-US" altLang="en-US" sz="1600" dirty="0">
                <a:solidFill>
                  <a:srgbClr val="000066"/>
                </a:solidFill>
                <a:latin typeface="Courier New" panose="02070309020205020404" pitchFamily="49" charset="0"/>
                <a:cs typeface="Tahoma" panose="020B0604030504040204" pitchFamily="34" charset="0"/>
              </a:rPr>
              <a:t>^ZTEST("FIVE")=555</a:t>
            </a:r>
          </a:p>
          <a:p>
            <a:endParaRPr lang="en-US" altLang="en-US" sz="1600" dirty="0">
              <a:solidFill>
                <a:srgbClr val="000066"/>
              </a:solidFill>
              <a:latin typeface="Courier New" panose="02070309020205020404" pitchFamily="49" charset="0"/>
              <a:cs typeface="Tahoma" panose="020B0604030504040204" pitchFamily="34" charset="0"/>
            </a:endParaRPr>
          </a:p>
        </p:txBody>
      </p:sp>
      <p:sp>
        <p:nvSpPr>
          <p:cNvPr id="4" name="Date Placeholder 3">
            <a:extLst>
              <a:ext uri="{FF2B5EF4-FFF2-40B4-BE49-F238E27FC236}">
                <a16:creationId xmlns:a16="http://schemas.microsoft.com/office/drawing/2014/main" id="{55C555FB-D274-9D4C-834C-78A8D38F55EA}"/>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6627EE42-1A9C-1747-8E79-6B83AA5D860F}"/>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1E327EAC-A20D-5541-89A0-1A26EF527738}"/>
              </a:ext>
            </a:extLst>
          </p:cNvPr>
          <p:cNvSpPr>
            <a:spLocks noGrp="1"/>
          </p:cNvSpPr>
          <p:nvPr>
            <p:ph type="sldNum" sz="quarter" idx="12"/>
          </p:nvPr>
        </p:nvSpPr>
        <p:spPr/>
        <p:txBody>
          <a:bodyPr/>
          <a:lstStyle/>
          <a:p>
            <a:fld id="{5C3B061B-9F90-499E-9525-91E51689BDCC}" type="slidenum">
              <a:rPr lang="de-DE" smtClean="0"/>
              <a:pPr/>
              <a:t>40</a:t>
            </a:fld>
            <a:endParaRPr lang="de-DE" dirty="0"/>
          </a:p>
        </p:txBody>
      </p:sp>
    </p:spTree>
    <p:extLst>
      <p:ext uri="{BB962C8B-B14F-4D97-AF65-F5344CB8AC3E}">
        <p14:creationId xmlns:p14="http://schemas.microsoft.com/office/powerpoint/2010/main" val="1691354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9613C1C0-10C4-BF4B-856F-0BB77E0C27C6}"/>
              </a:ext>
            </a:extLst>
          </p:cNvPr>
          <p:cNvSpPr>
            <a:spLocks noGrp="1"/>
          </p:cNvSpPr>
          <p:nvPr>
            <p:ph type="title"/>
          </p:nvPr>
        </p:nvSpPr>
        <p:spPr/>
        <p:txBody>
          <a:bodyPr>
            <a:normAutofit fontScale="90000"/>
          </a:bodyPr>
          <a:lstStyle/>
          <a:p>
            <a:r>
              <a:rPr lang="en-US" altLang="en-US"/>
              <a:t>Kill Global</a:t>
            </a:r>
            <a:endParaRPr lang="th-TH" altLang="en-US"/>
          </a:p>
        </p:txBody>
      </p:sp>
      <p:sp>
        <p:nvSpPr>
          <p:cNvPr id="216068" name="Rectangle 4">
            <a:extLst>
              <a:ext uri="{FF2B5EF4-FFF2-40B4-BE49-F238E27FC236}">
                <a16:creationId xmlns:a16="http://schemas.microsoft.com/office/drawing/2014/main" id="{591883A9-8B4A-9B45-9FBA-3AEA2383D90D}"/>
              </a:ext>
            </a:extLst>
          </p:cNvPr>
          <p:cNvSpPr>
            <a:spLocks noChangeArrowheads="1"/>
          </p:cNvSpPr>
          <p:nvPr/>
        </p:nvSpPr>
        <p:spPr bwMode="auto">
          <a:xfrm>
            <a:off x="2495550" y="1700213"/>
            <a:ext cx="7200900" cy="4524315"/>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YDB&gt;K ^ZTEST(1,2)	</a:t>
            </a:r>
            <a:r>
              <a:rPr lang="en-US" altLang="en-US" sz="1200" dirty="0">
                <a:cs typeface="Tahoma" panose="020B0604030504040204" pitchFamily="34" charset="0"/>
                <a:sym typeface="Wingdings" pitchFamily="2" charset="2"/>
              </a:rPr>
              <a:t></a:t>
            </a:r>
            <a:r>
              <a:rPr lang="en-US" altLang="en-US" sz="1600" dirty="0">
                <a:cs typeface="Tahoma" panose="020B0604030504040204" pitchFamily="34" charset="0"/>
                <a:sym typeface="Wingdings" pitchFamily="2" charset="2"/>
              </a:rPr>
              <a:t> Only node ^ZTEST(1,2) removed</a:t>
            </a:r>
            <a:endParaRPr lang="en-US" altLang="en-US" sz="1600" dirty="0">
              <a:cs typeface="Tahoma" panose="020B0604030504040204" pitchFamily="34" charset="0"/>
            </a:endParaRPr>
          </a:p>
          <a:p>
            <a:endParaRPr lang="en-US"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YDB&gt;ZWR ^ZTEST</a:t>
            </a:r>
          </a:p>
          <a:p>
            <a:r>
              <a:rPr lang="en-US" altLang="en-US" sz="1600" dirty="0">
                <a:solidFill>
                  <a:srgbClr val="000066"/>
                </a:solidFill>
                <a:latin typeface="Courier New" panose="02070309020205020404" pitchFamily="49" charset="0"/>
                <a:cs typeface="Tahoma" panose="020B0604030504040204" pitchFamily="34" charset="0"/>
              </a:rPr>
              <a:t>^ZTEST="ABCDEFG"</a:t>
            </a:r>
          </a:p>
          <a:p>
            <a:r>
              <a:rPr lang="en-US" altLang="en-US" sz="1600" dirty="0">
                <a:solidFill>
                  <a:srgbClr val="000066"/>
                </a:solidFill>
                <a:latin typeface="Courier New" panose="02070309020205020404" pitchFamily="49" charset="0"/>
                <a:cs typeface="Tahoma" panose="020B0604030504040204" pitchFamily="34" charset="0"/>
              </a:rPr>
              <a:t>^ZTEST(1)="one"</a:t>
            </a:r>
          </a:p>
          <a:p>
            <a:r>
              <a:rPr lang="en-US" altLang="en-US" sz="1600" dirty="0">
                <a:solidFill>
                  <a:srgbClr val="000066"/>
                </a:solidFill>
                <a:latin typeface="Courier New" panose="02070309020205020404" pitchFamily="49" charset="0"/>
                <a:cs typeface="Tahoma" panose="020B0604030504040204" pitchFamily="34" charset="0"/>
              </a:rPr>
              <a:t>^ZTEST(1,1)="</a:t>
            </a:r>
            <a:r>
              <a:rPr lang="en-US" altLang="en-US" sz="1600" dirty="0" err="1">
                <a:solidFill>
                  <a:srgbClr val="000066"/>
                </a:solidFill>
                <a:latin typeface="Courier New" panose="02070309020205020404" pitchFamily="49" charset="0"/>
                <a:cs typeface="Tahoma" panose="020B0604030504040204" pitchFamily="34" charset="0"/>
              </a:rPr>
              <a:t>one,one</a:t>
            </a:r>
            <a:r>
              <a:rPr lang="en-US" altLang="en-US" sz="1600" dirty="0">
                <a:solidFill>
                  <a:srgbClr val="000066"/>
                </a:solidFill>
                <a:latin typeface="Courier New" panose="02070309020205020404" pitchFamily="49" charset="0"/>
                <a:cs typeface="Tahoma" panose="020B0604030504040204" pitchFamily="34" charset="0"/>
              </a:rPr>
              <a:t>"</a:t>
            </a:r>
          </a:p>
          <a:p>
            <a:r>
              <a:rPr lang="en-US" altLang="en-US" sz="1600" dirty="0">
                <a:solidFill>
                  <a:srgbClr val="000066"/>
                </a:solidFill>
                <a:latin typeface="Courier New" panose="02070309020205020404" pitchFamily="49" charset="0"/>
                <a:cs typeface="Tahoma" panose="020B0604030504040204" pitchFamily="34" charset="0"/>
              </a:rPr>
              <a:t>^ZTEST(2)=22222</a:t>
            </a:r>
          </a:p>
          <a:p>
            <a:r>
              <a:rPr lang="en-US" altLang="en-US" sz="1600" dirty="0">
                <a:solidFill>
                  <a:srgbClr val="000066"/>
                </a:solidFill>
                <a:latin typeface="Courier New" panose="02070309020205020404" pitchFamily="49" charset="0"/>
                <a:cs typeface="Tahoma" panose="020B0604030504040204" pitchFamily="34" charset="0"/>
              </a:rPr>
              <a:t>^ZTEST(300)=300</a:t>
            </a:r>
          </a:p>
          <a:p>
            <a:r>
              <a:rPr lang="en-US" altLang="en-US" sz="1600" dirty="0">
                <a:solidFill>
                  <a:srgbClr val="000066"/>
                </a:solidFill>
                <a:latin typeface="Courier New" panose="02070309020205020404" pitchFamily="49" charset="0"/>
                <a:cs typeface="Tahoma" panose="020B0604030504040204" pitchFamily="34" charset="0"/>
              </a:rPr>
              <a:t>^ZTEST("FIVE")=555</a:t>
            </a:r>
          </a:p>
          <a:p>
            <a:endParaRPr lang="en-US"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YDB&gt;K ^ZTEST(1)	 </a:t>
            </a:r>
            <a:r>
              <a:rPr lang="en-US" altLang="en-US" sz="1200" dirty="0">
                <a:cs typeface="Tahoma" panose="020B0604030504040204" pitchFamily="34" charset="0"/>
                <a:sym typeface="Wingdings" pitchFamily="2" charset="2"/>
              </a:rPr>
              <a:t></a:t>
            </a:r>
            <a:r>
              <a:rPr lang="en-US" altLang="en-US" sz="1600" dirty="0">
                <a:cs typeface="Tahoma" panose="020B0604030504040204" pitchFamily="34" charset="0"/>
                <a:sym typeface="Wingdings" pitchFamily="2" charset="2"/>
              </a:rPr>
              <a:t> All nodes under ^ZTEST(1) removed</a:t>
            </a:r>
            <a:endParaRPr lang="en-US" altLang="en-US" sz="1600" dirty="0">
              <a:cs typeface="Tahoma" panose="020B0604030504040204" pitchFamily="34" charset="0"/>
            </a:endParaRPr>
          </a:p>
          <a:p>
            <a:endParaRPr lang="en-US"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YDB&gt;ZWR ^ZTEST</a:t>
            </a:r>
          </a:p>
          <a:p>
            <a:r>
              <a:rPr lang="en-US" altLang="en-US" sz="1600" dirty="0">
                <a:solidFill>
                  <a:srgbClr val="000066"/>
                </a:solidFill>
                <a:latin typeface="Courier New" panose="02070309020205020404" pitchFamily="49" charset="0"/>
                <a:cs typeface="Tahoma" panose="020B0604030504040204" pitchFamily="34" charset="0"/>
              </a:rPr>
              <a:t>^ZTEST="ABCDEFG"</a:t>
            </a:r>
          </a:p>
          <a:p>
            <a:r>
              <a:rPr lang="en-US" altLang="en-US" sz="1600" dirty="0">
                <a:solidFill>
                  <a:srgbClr val="000066"/>
                </a:solidFill>
                <a:latin typeface="Courier New" panose="02070309020205020404" pitchFamily="49" charset="0"/>
                <a:cs typeface="Tahoma" panose="020B0604030504040204" pitchFamily="34" charset="0"/>
              </a:rPr>
              <a:t>^ZTEST(2)=22222</a:t>
            </a:r>
          </a:p>
          <a:p>
            <a:r>
              <a:rPr lang="en-US" altLang="en-US" sz="1600" dirty="0">
                <a:solidFill>
                  <a:srgbClr val="000066"/>
                </a:solidFill>
                <a:latin typeface="Courier New" panose="02070309020205020404" pitchFamily="49" charset="0"/>
                <a:cs typeface="Tahoma" panose="020B0604030504040204" pitchFamily="34" charset="0"/>
              </a:rPr>
              <a:t>^ZTEST(300)=300</a:t>
            </a:r>
          </a:p>
          <a:p>
            <a:r>
              <a:rPr lang="en-US" altLang="en-US" sz="1600" dirty="0">
                <a:solidFill>
                  <a:srgbClr val="000066"/>
                </a:solidFill>
                <a:latin typeface="Courier New" panose="02070309020205020404" pitchFamily="49" charset="0"/>
                <a:cs typeface="Tahoma" panose="020B0604030504040204" pitchFamily="34" charset="0"/>
              </a:rPr>
              <a:t>^ZTEST("FIVE")=555</a:t>
            </a:r>
          </a:p>
          <a:p>
            <a:endParaRPr lang="en-US" altLang="en-US" sz="1600" dirty="0">
              <a:solidFill>
                <a:srgbClr val="000066"/>
              </a:solidFill>
              <a:latin typeface="Courier New" panose="02070309020205020404" pitchFamily="49" charset="0"/>
              <a:cs typeface="Tahoma" panose="020B0604030504040204" pitchFamily="34" charset="0"/>
            </a:endParaRPr>
          </a:p>
        </p:txBody>
      </p:sp>
      <p:sp>
        <p:nvSpPr>
          <p:cNvPr id="4" name="Date Placeholder 3">
            <a:extLst>
              <a:ext uri="{FF2B5EF4-FFF2-40B4-BE49-F238E27FC236}">
                <a16:creationId xmlns:a16="http://schemas.microsoft.com/office/drawing/2014/main" id="{CD4E3297-D1C1-F24E-9322-1F5082EB37E0}"/>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872BDFC9-6751-C54B-8B7F-1941DFD1ECE7}"/>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CD0442BD-F686-A045-9139-42DEEA8BD50E}"/>
              </a:ext>
            </a:extLst>
          </p:cNvPr>
          <p:cNvSpPr>
            <a:spLocks noGrp="1"/>
          </p:cNvSpPr>
          <p:nvPr>
            <p:ph type="sldNum" sz="quarter" idx="12"/>
          </p:nvPr>
        </p:nvSpPr>
        <p:spPr/>
        <p:txBody>
          <a:bodyPr/>
          <a:lstStyle/>
          <a:p>
            <a:fld id="{5C3B061B-9F90-499E-9525-91E51689BDCC}" type="slidenum">
              <a:rPr lang="de-DE" smtClean="0"/>
              <a:pPr/>
              <a:t>41</a:t>
            </a:fld>
            <a:endParaRPr lang="de-DE" dirty="0"/>
          </a:p>
        </p:txBody>
      </p:sp>
    </p:spTree>
    <p:extLst>
      <p:ext uri="{BB962C8B-B14F-4D97-AF65-F5344CB8AC3E}">
        <p14:creationId xmlns:p14="http://schemas.microsoft.com/office/powerpoint/2010/main" val="2682217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3E4BA538-F2A6-A54D-AB62-317C74305AED}"/>
              </a:ext>
            </a:extLst>
          </p:cNvPr>
          <p:cNvSpPr>
            <a:spLocks noGrp="1"/>
          </p:cNvSpPr>
          <p:nvPr>
            <p:ph type="title"/>
          </p:nvPr>
        </p:nvSpPr>
        <p:spPr/>
        <p:txBody>
          <a:bodyPr>
            <a:normAutofit fontScale="90000"/>
          </a:bodyPr>
          <a:lstStyle/>
          <a:p>
            <a:r>
              <a:rPr lang="en-US" altLang="en-US"/>
              <a:t>Node and Piece</a:t>
            </a:r>
            <a:endParaRPr lang="th-TH" altLang="en-US"/>
          </a:p>
        </p:txBody>
      </p:sp>
      <p:sp>
        <p:nvSpPr>
          <p:cNvPr id="217091" name="Text Box 3">
            <a:extLst>
              <a:ext uri="{FF2B5EF4-FFF2-40B4-BE49-F238E27FC236}">
                <a16:creationId xmlns:a16="http://schemas.microsoft.com/office/drawing/2014/main" id="{E6D784B2-BE14-6F40-8BCF-DD8D36A8E2A4}"/>
              </a:ext>
            </a:extLst>
          </p:cNvPr>
          <p:cNvSpPr txBox="1">
            <a:spLocks noChangeArrowheads="1"/>
          </p:cNvSpPr>
          <p:nvPr/>
        </p:nvSpPr>
        <p:spPr bwMode="auto">
          <a:xfrm>
            <a:off x="1844040" y="1538135"/>
            <a:ext cx="24689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Set </a:t>
            </a:r>
            <a:r>
              <a:rPr lang="en-US" altLang="en-US" sz="2400">
                <a:effectLst>
                  <a:outerShdw blurRad="38100" dist="38100" dir="2700000" algn="tl">
                    <a:srgbClr val="FFFFFF"/>
                  </a:outerShdw>
                </a:effectLst>
              </a:rPr>
              <a:t>^ZPIECE</a:t>
            </a:r>
            <a:r>
              <a:rPr lang="en-US" altLang="en-US" sz="2400"/>
              <a:t> Global</a:t>
            </a:r>
            <a:endParaRPr lang="th-TH" altLang="en-US" sz="2400"/>
          </a:p>
        </p:txBody>
      </p:sp>
      <p:sp>
        <p:nvSpPr>
          <p:cNvPr id="217092" name="Rectangle 4">
            <a:extLst>
              <a:ext uri="{FF2B5EF4-FFF2-40B4-BE49-F238E27FC236}">
                <a16:creationId xmlns:a16="http://schemas.microsoft.com/office/drawing/2014/main" id="{50E479B0-7763-6243-9FB8-48379A51A14C}"/>
              </a:ext>
            </a:extLst>
          </p:cNvPr>
          <p:cNvSpPr>
            <a:spLocks noChangeArrowheads="1"/>
          </p:cNvSpPr>
          <p:nvPr/>
        </p:nvSpPr>
        <p:spPr bwMode="auto">
          <a:xfrm>
            <a:off x="2491740" y="2112809"/>
            <a:ext cx="7200900" cy="1079500"/>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YDB&gt;S ^ZPIECE(1)="</a:t>
            </a:r>
            <a:r>
              <a:rPr lang="en-US" altLang="en-US" sz="1600" dirty="0" err="1">
                <a:solidFill>
                  <a:srgbClr val="000066"/>
                </a:solidFill>
                <a:latin typeface="Courier New" panose="02070309020205020404" pitchFamily="49" charset="0"/>
                <a:cs typeface="Tahoma" panose="020B0604030504040204" pitchFamily="34" charset="0"/>
              </a:rPr>
              <a:t>one|two|three|four|five</a:t>
            </a:r>
            <a:r>
              <a:rPr lang="en-US" altLang="en-US" sz="1600" dirty="0">
                <a:solidFill>
                  <a:srgbClr val="000066"/>
                </a:solidFill>
                <a:latin typeface="Courier New" panose="02070309020205020404" pitchFamily="49" charset="0"/>
                <a:cs typeface="Tahoma" panose="020B0604030504040204" pitchFamily="34" charset="0"/>
              </a:rPr>
              <a:t>"</a:t>
            </a:r>
          </a:p>
          <a:p>
            <a:endParaRPr lang="en-US"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YDB&gt;W ^ZPIECE(1)</a:t>
            </a:r>
          </a:p>
          <a:p>
            <a:r>
              <a:rPr lang="en-US" altLang="en-US" sz="1600" dirty="0" err="1">
                <a:solidFill>
                  <a:srgbClr val="000066"/>
                </a:solidFill>
                <a:latin typeface="Courier New" panose="02070309020205020404" pitchFamily="49" charset="0"/>
                <a:cs typeface="Tahoma" panose="020B0604030504040204" pitchFamily="34" charset="0"/>
              </a:rPr>
              <a:t>one|two|three|four|five</a:t>
            </a:r>
            <a:endParaRPr lang="en-US" altLang="en-US" sz="1600" dirty="0">
              <a:solidFill>
                <a:srgbClr val="000066"/>
              </a:solidFill>
              <a:latin typeface="Courier New" panose="02070309020205020404" pitchFamily="49" charset="0"/>
              <a:cs typeface="Tahoma" panose="020B0604030504040204" pitchFamily="34" charset="0"/>
            </a:endParaRPr>
          </a:p>
        </p:txBody>
      </p:sp>
      <p:sp>
        <p:nvSpPr>
          <p:cNvPr id="217093" name="Text Box 5">
            <a:extLst>
              <a:ext uri="{FF2B5EF4-FFF2-40B4-BE49-F238E27FC236}">
                <a16:creationId xmlns:a16="http://schemas.microsoft.com/office/drawing/2014/main" id="{6B2F68F2-4603-DD45-AA72-B0AEBDB0D20D}"/>
              </a:ext>
            </a:extLst>
          </p:cNvPr>
          <p:cNvSpPr txBox="1">
            <a:spLocks noChangeArrowheads="1"/>
          </p:cNvSpPr>
          <p:nvPr/>
        </p:nvSpPr>
        <p:spPr bwMode="auto">
          <a:xfrm>
            <a:off x="1844040" y="3625697"/>
            <a:ext cx="35798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Show content in specific piece</a:t>
            </a:r>
            <a:endParaRPr lang="th-TH" altLang="en-US" sz="2400"/>
          </a:p>
        </p:txBody>
      </p:sp>
      <p:sp>
        <p:nvSpPr>
          <p:cNvPr id="217094" name="Rectangle 6">
            <a:extLst>
              <a:ext uri="{FF2B5EF4-FFF2-40B4-BE49-F238E27FC236}">
                <a16:creationId xmlns:a16="http://schemas.microsoft.com/office/drawing/2014/main" id="{06D33E40-3D50-574C-96D3-DF30F898C411}"/>
              </a:ext>
            </a:extLst>
          </p:cNvPr>
          <p:cNvSpPr>
            <a:spLocks noChangeArrowheads="1"/>
          </p:cNvSpPr>
          <p:nvPr/>
        </p:nvSpPr>
        <p:spPr bwMode="auto">
          <a:xfrm>
            <a:off x="2491740" y="4201959"/>
            <a:ext cx="7200900" cy="1079500"/>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YDB&gt;W $P(^ZPIECE(1),"|",3)</a:t>
            </a:r>
          </a:p>
          <a:p>
            <a:r>
              <a:rPr lang="en-US" altLang="en-US" sz="1600" dirty="0">
                <a:solidFill>
                  <a:srgbClr val="000066"/>
                </a:solidFill>
                <a:latin typeface="Courier New" panose="02070309020205020404" pitchFamily="49" charset="0"/>
                <a:cs typeface="Tahoma" panose="020B0604030504040204" pitchFamily="34" charset="0"/>
              </a:rPr>
              <a:t>three</a:t>
            </a:r>
          </a:p>
          <a:p>
            <a:r>
              <a:rPr lang="en-US" altLang="en-US" sz="1600" dirty="0">
                <a:solidFill>
                  <a:srgbClr val="000066"/>
                </a:solidFill>
                <a:latin typeface="Courier New" panose="02070309020205020404" pitchFamily="49" charset="0"/>
                <a:cs typeface="Tahoma" panose="020B0604030504040204" pitchFamily="34" charset="0"/>
              </a:rPr>
              <a:t>YDB&gt;W $P(^ZPIECE(1),"|",5)</a:t>
            </a:r>
          </a:p>
          <a:p>
            <a:r>
              <a:rPr lang="en-US" altLang="en-US" sz="1600" dirty="0">
                <a:solidFill>
                  <a:srgbClr val="000066"/>
                </a:solidFill>
                <a:latin typeface="Courier New" panose="02070309020205020404" pitchFamily="49" charset="0"/>
                <a:cs typeface="Tahoma" panose="020B0604030504040204" pitchFamily="34" charset="0"/>
              </a:rPr>
              <a:t>five</a:t>
            </a:r>
          </a:p>
        </p:txBody>
      </p:sp>
      <p:sp>
        <p:nvSpPr>
          <p:cNvPr id="4" name="Date Placeholder 3">
            <a:extLst>
              <a:ext uri="{FF2B5EF4-FFF2-40B4-BE49-F238E27FC236}">
                <a16:creationId xmlns:a16="http://schemas.microsoft.com/office/drawing/2014/main" id="{237FA6E1-C126-2D4A-B85B-9A72DD08C427}"/>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33702444-4FB7-B242-806C-4D77B0DD7836}"/>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A5CDF209-73D4-F64F-9695-7FEE3153F8D2}"/>
              </a:ext>
            </a:extLst>
          </p:cNvPr>
          <p:cNvSpPr>
            <a:spLocks noGrp="1"/>
          </p:cNvSpPr>
          <p:nvPr>
            <p:ph type="sldNum" sz="quarter" idx="12"/>
          </p:nvPr>
        </p:nvSpPr>
        <p:spPr/>
        <p:txBody>
          <a:bodyPr/>
          <a:lstStyle/>
          <a:p>
            <a:fld id="{5C3B061B-9F90-499E-9525-91E51689BDCC}" type="slidenum">
              <a:rPr lang="de-DE" smtClean="0"/>
              <a:pPr/>
              <a:t>42</a:t>
            </a:fld>
            <a:endParaRPr lang="de-DE" dirty="0"/>
          </a:p>
        </p:txBody>
      </p:sp>
    </p:spTree>
    <p:extLst>
      <p:ext uri="{BB962C8B-B14F-4D97-AF65-F5344CB8AC3E}">
        <p14:creationId xmlns:p14="http://schemas.microsoft.com/office/powerpoint/2010/main" val="3096934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98229CC4-6BA0-EE44-96DC-4DB1F0D6D2F8}"/>
              </a:ext>
            </a:extLst>
          </p:cNvPr>
          <p:cNvSpPr>
            <a:spLocks noGrp="1"/>
          </p:cNvSpPr>
          <p:nvPr>
            <p:ph type="title"/>
          </p:nvPr>
        </p:nvSpPr>
        <p:spPr/>
        <p:txBody>
          <a:bodyPr>
            <a:normAutofit fontScale="90000"/>
          </a:bodyPr>
          <a:lstStyle/>
          <a:p>
            <a:r>
              <a:rPr lang="en-US" altLang="en-US"/>
              <a:t>Node and Piece</a:t>
            </a:r>
            <a:endParaRPr lang="th-TH" altLang="en-US"/>
          </a:p>
        </p:txBody>
      </p:sp>
      <p:sp>
        <p:nvSpPr>
          <p:cNvPr id="218115" name="Text Box 3">
            <a:extLst>
              <a:ext uri="{FF2B5EF4-FFF2-40B4-BE49-F238E27FC236}">
                <a16:creationId xmlns:a16="http://schemas.microsoft.com/office/drawing/2014/main" id="{86D02931-1E2E-A643-BFB5-5D85DEF75258}"/>
              </a:ext>
            </a:extLst>
          </p:cNvPr>
          <p:cNvSpPr txBox="1">
            <a:spLocks noChangeArrowheads="1"/>
          </p:cNvSpPr>
          <p:nvPr/>
        </p:nvSpPr>
        <p:spPr bwMode="auto">
          <a:xfrm>
            <a:off x="1959363" y="1850369"/>
            <a:ext cx="38347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Change content in specific piece</a:t>
            </a:r>
            <a:endParaRPr lang="th-TH" altLang="en-US" sz="2400"/>
          </a:p>
        </p:txBody>
      </p:sp>
      <p:sp>
        <p:nvSpPr>
          <p:cNvPr id="218116" name="Rectangle 4">
            <a:extLst>
              <a:ext uri="{FF2B5EF4-FFF2-40B4-BE49-F238E27FC236}">
                <a16:creationId xmlns:a16="http://schemas.microsoft.com/office/drawing/2014/main" id="{4A0A4EE5-2E62-C043-9DB0-540115E08051}"/>
              </a:ext>
            </a:extLst>
          </p:cNvPr>
          <p:cNvSpPr>
            <a:spLocks noChangeArrowheads="1"/>
          </p:cNvSpPr>
          <p:nvPr/>
        </p:nvSpPr>
        <p:spPr bwMode="auto">
          <a:xfrm>
            <a:off x="2607063" y="2425043"/>
            <a:ext cx="7200900" cy="2057400"/>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0066"/>
                </a:solidFill>
                <a:latin typeface="Courier New" panose="02070309020205020404" pitchFamily="49" charset="0"/>
                <a:cs typeface="Tahoma" panose="020B0604030504040204" pitchFamily="34" charset="0"/>
              </a:rPr>
              <a:t>YDB&gt;W ^ZPIECE(1)</a:t>
            </a:r>
          </a:p>
          <a:p>
            <a:r>
              <a:rPr lang="en-US" altLang="en-US" sz="1600" dirty="0" err="1">
                <a:solidFill>
                  <a:srgbClr val="000066"/>
                </a:solidFill>
                <a:latin typeface="Courier New" panose="02070309020205020404" pitchFamily="49" charset="0"/>
                <a:cs typeface="Tahoma" panose="020B0604030504040204" pitchFamily="34" charset="0"/>
              </a:rPr>
              <a:t>one|two|three|four|five</a:t>
            </a:r>
            <a:endParaRPr lang="en-US" altLang="en-US" sz="1600" dirty="0">
              <a:solidFill>
                <a:srgbClr val="000066"/>
              </a:solidFill>
              <a:latin typeface="Courier New" panose="02070309020205020404" pitchFamily="49" charset="0"/>
              <a:cs typeface="Tahoma" panose="020B0604030504040204" pitchFamily="34" charset="0"/>
            </a:endParaRPr>
          </a:p>
          <a:p>
            <a:endParaRPr lang="en-US"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YDB&gt;S $P(^ZPIECE(1),"|",4)="PIECE FOUR"</a:t>
            </a:r>
          </a:p>
          <a:p>
            <a:endParaRPr lang="en-US" altLang="en-US" sz="1600" dirty="0">
              <a:solidFill>
                <a:srgbClr val="000066"/>
              </a:solidFill>
              <a:latin typeface="Courier New" panose="02070309020205020404" pitchFamily="49" charset="0"/>
              <a:cs typeface="Tahoma" panose="020B0604030504040204" pitchFamily="34" charset="0"/>
            </a:endParaRPr>
          </a:p>
          <a:p>
            <a:r>
              <a:rPr lang="en-US" altLang="en-US" sz="1600" dirty="0">
                <a:solidFill>
                  <a:srgbClr val="000066"/>
                </a:solidFill>
                <a:latin typeface="Courier New" panose="02070309020205020404" pitchFamily="49" charset="0"/>
                <a:cs typeface="Tahoma" panose="020B0604030504040204" pitchFamily="34" charset="0"/>
              </a:rPr>
              <a:t>YDB&gt;W ^ZPIECE(1)</a:t>
            </a:r>
          </a:p>
          <a:p>
            <a:r>
              <a:rPr lang="en-US" altLang="en-US" sz="1600" dirty="0" err="1">
                <a:solidFill>
                  <a:srgbClr val="000066"/>
                </a:solidFill>
                <a:latin typeface="Courier New" panose="02070309020205020404" pitchFamily="49" charset="0"/>
                <a:cs typeface="Tahoma" panose="020B0604030504040204" pitchFamily="34" charset="0"/>
              </a:rPr>
              <a:t>one|two|three|</a:t>
            </a:r>
            <a:r>
              <a:rPr lang="en-US" altLang="en-US" sz="1600" dirty="0" err="1">
                <a:solidFill>
                  <a:srgbClr val="FF0066"/>
                </a:solidFill>
                <a:latin typeface="Courier New" panose="02070309020205020404" pitchFamily="49" charset="0"/>
                <a:cs typeface="Tahoma" panose="020B0604030504040204" pitchFamily="34" charset="0"/>
              </a:rPr>
              <a:t>PIECE</a:t>
            </a:r>
            <a:r>
              <a:rPr lang="en-US" altLang="en-US" sz="1600" dirty="0">
                <a:solidFill>
                  <a:srgbClr val="FF0066"/>
                </a:solidFill>
                <a:latin typeface="Courier New" panose="02070309020205020404" pitchFamily="49" charset="0"/>
                <a:cs typeface="Tahoma" panose="020B0604030504040204" pitchFamily="34" charset="0"/>
              </a:rPr>
              <a:t> </a:t>
            </a:r>
            <a:r>
              <a:rPr lang="en-US" altLang="en-US" sz="1600" dirty="0" err="1">
                <a:solidFill>
                  <a:srgbClr val="FF0066"/>
                </a:solidFill>
                <a:latin typeface="Courier New" panose="02070309020205020404" pitchFamily="49" charset="0"/>
                <a:cs typeface="Tahoma" panose="020B0604030504040204" pitchFamily="34" charset="0"/>
              </a:rPr>
              <a:t>FOUR</a:t>
            </a:r>
            <a:r>
              <a:rPr lang="en-US" altLang="en-US" sz="1600" dirty="0" err="1">
                <a:solidFill>
                  <a:srgbClr val="000066"/>
                </a:solidFill>
                <a:latin typeface="Courier New" panose="02070309020205020404" pitchFamily="49" charset="0"/>
                <a:cs typeface="Tahoma" panose="020B0604030504040204" pitchFamily="34" charset="0"/>
              </a:rPr>
              <a:t>|five</a:t>
            </a:r>
            <a:endParaRPr lang="en-US" altLang="en-US" sz="1600" dirty="0">
              <a:solidFill>
                <a:srgbClr val="000066"/>
              </a:solidFill>
              <a:latin typeface="Courier New" panose="02070309020205020404" pitchFamily="49" charset="0"/>
              <a:cs typeface="Tahoma" panose="020B0604030504040204" pitchFamily="34" charset="0"/>
            </a:endParaRPr>
          </a:p>
          <a:p>
            <a:endParaRPr lang="en-US" altLang="en-US" sz="1600" dirty="0">
              <a:solidFill>
                <a:srgbClr val="000066"/>
              </a:solidFill>
              <a:latin typeface="Courier New" panose="02070309020205020404" pitchFamily="49" charset="0"/>
              <a:cs typeface="Tahoma" panose="020B0604030504040204" pitchFamily="34" charset="0"/>
            </a:endParaRPr>
          </a:p>
        </p:txBody>
      </p:sp>
      <p:sp>
        <p:nvSpPr>
          <p:cNvPr id="4" name="Date Placeholder 3">
            <a:extLst>
              <a:ext uri="{FF2B5EF4-FFF2-40B4-BE49-F238E27FC236}">
                <a16:creationId xmlns:a16="http://schemas.microsoft.com/office/drawing/2014/main" id="{25976014-CE78-0C48-B910-F6DCA0210C04}"/>
              </a:ext>
            </a:extLst>
          </p:cNvPr>
          <p:cNvSpPr>
            <a:spLocks noGrp="1"/>
          </p:cNvSpPr>
          <p:nvPr>
            <p:ph type="dt" sz="half" idx="10"/>
          </p:nvPr>
        </p:nvSpPr>
        <p:spPr/>
        <p:txBody>
          <a:bodyPr/>
          <a:lstStyle/>
          <a:p>
            <a:r>
              <a:rPr lang="en-US"/>
              <a:t>18-Dec-19</a:t>
            </a:r>
            <a:endParaRPr lang="de-DE"/>
          </a:p>
        </p:txBody>
      </p:sp>
      <p:sp>
        <p:nvSpPr>
          <p:cNvPr id="5" name="Footer Placeholder 4">
            <a:extLst>
              <a:ext uri="{FF2B5EF4-FFF2-40B4-BE49-F238E27FC236}">
                <a16:creationId xmlns:a16="http://schemas.microsoft.com/office/drawing/2014/main" id="{88A16BFA-EC6B-E54E-8AB3-F47D68E5CCD4}"/>
              </a:ext>
            </a:extLst>
          </p:cNvPr>
          <p:cNvSpPr>
            <a:spLocks noGrp="1"/>
          </p:cNvSpPr>
          <p:nvPr>
            <p:ph type="ftr" sz="quarter" idx="11"/>
          </p:nvPr>
        </p:nvSpPr>
        <p:spPr/>
        <p:txBody>
          <a:bodyPr/>
          <a:lstStyle/>
          <a:p>
            <a:r>
              <a:rPr lang="de-DE"/>
              <a:t>YottaDB Foundation</a:t>
            </a:r>
          </a:p>
        </p:txBody>
      </p:sp>
      <p:sp>
        <p:nvSpPr>
          <p:cNvPr id="6" name="Slide Number Placeholder 5">
            <a:extLst>
              <a:ext uri="{FF2B5EF4-FFF2-40B4-BE49-F238E27FC236}">
                <a16:creationId xmlns:a16="http://schemas.microsoft.com/office/drawing/2014/main" id="{9DD2E607-F1CF-D640-99CF-905A532F499E}"/>
              </a:ext>
            </a:extLst>
          </p:cNvPr>
          <p:cNvSpPr>
            <a:spLocks noGrp="1"/>
          </p:cNvSpPr>
          <p:nvPr>
            <p:ph type="sldNum" sz="quarter" idx="12"/>
          </p:nvPr>
        </p:nvSpPr>
        <p:spPr/>
        <p:txBody>
          <a:bodyPr/>
          <a:lstStyle/>
          <a:p>
            <a:fld id="{5C3B061B-9F90-499E-9525-91E51689BDCC}" type="slidenum">
              <a:rPr lang="de-DE" smtClean="0"/>
              <a:pPr/>
              <a:t>43</a:t>
            </a:fld>
            <a:endParaRPr lang="de-DE" dirty="0"/>
          </a:p>
        </p:txBody>
      </p:sp>
    </p:spTree>
    <p:extLst>
      <p:ext uri="{BB962C8B-B14F-4D97-AF65-F5344CB8AC3E}">
        <p14:creationId xmlns:p14="http://schemas.microsoft.com/office/powerpoint/2010/main" val="511753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6961-8625-5243-AF34-D2D88A1A1A7E}"/>
              </a:ext>
            </a:extLst>
          </p:cNvPr>
          <p:cNvSpPr>
            <a:spLocks noGrp="1"/>
          </p:cNvSpPr>
          <p:nvPr>
            <p:ph type="title"/>
          </p:nvPr>
        </p:nvSpPr>
        <p:spPr/>
        <p:txBody>
          <a:bodyPr/>
          <a:lstStyle/>
          <a:p>
            <a:r>
              <a:rPr lang="en-US" dirty="0"/>
              <a:t>Merge Global</a:t>
            </a:r>
          </a:p>
        </p:txBody>
      </p:sp>
      <p:sp>
        <p:nvSpPr>
          <p:cNvPr id="3" name="Date Placeholder 2">
            <a:extLst>
              <a:ext uri="{FF2B5EF4-FFF2-40B4-BE49-F238E27FC236}">
                <a16:creationId xmlns:a16="http://schemas.microsoft.com/office/drawing/2014/main" id="{7B633B8B-CF83-814C-8821-31437FF70039}"/>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73B99181-5B81-6340-8169-426CC7FBF66F}"/>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313ADCFE-729A-364B-AEEB-2040B1781DF5}"/>
              </a:ext>
            </a:extLst>
          </p:cNvPr>
          <p:cNvSpPr>
            <a:spLocks noGrp="1"/>
          </p:cNvSpPr>
          <p:nvPr>
            <p:ph type="sldNum" sz="quarter" idx="12"/>
          </p:nvPr>
        </p:nvSpPr>
        <p:spPr/>
        <p:txBody>
          <a:bodyPr/>
          <a:lstStyle/>
          <a:p>
            <a:fld id="{5C3B061B-9F90-499E-9525-91E51689BDCC}" type="slidenum">
              <a:rPr lang="de-DE" smtClean="0"/>
              <a:pPr/>
              <a:t>44</a:t>
            </a:fld>
            <a:endParaRPr lang="de-DE" dirty="0"/>
          </a:p>
        </p:txBody>
      </p:sp>
      <p:sp>
        <p:nvSpPr>
          <p:cNvPr id="8" name="Rectangle 4">
            <a:extLst>
              <a:ext uri="{FF2B5EF4-FFF2-40B4-BE49-F238E27FC236}">
                <a16:creationId xmlns:a16="http://schemas.microsoft.com/office/drawing/2014/main" id="{6AE4F3C3-0A50-1E49-B4C5-31C3D4980FBA}"/>
              </a:ext>
            </a:extLst>
          </p:cNvPr>
          <p:cNvSpPr>
            <a:spLocks noChangeArrowheads="1"/>
          </p:cNvSpPr>
          <p:nvPr/>
        </p:nvSpPr>
        <p:spPr bwMode="auto">
          <a:xfrm>
            <a:off x="2244340" y="1348800"/>
            <a:ext cx="7204474" cy="4832092"/>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dirty="0">
                <a:solidFill>
                  <a:srgbClr val="000066"/>
                </a:solidFill>
                <a:latin typeface="Courier New" panose="02070309020205020404" pitchFamily="49" charset="0"/>
                <a:cs typeface="Tahoma" panose="020B0604030504040204" pitchFamily="34" charset="0"/>
              </a:rPr>
              <a:t>YDB&gt;Set ^gbl1="one" </a:t>
            </a:r>
          </a:p>
          <a:p>
            <a:r>
              <a:rPr lang="en-US" sz="1400" dirty="0">
                <a:solidFill>
                  <a:srgbClr val="000066"/>
                </a:solidFill>
                <a:latin typeface="Courier New" panose="02070309020205020404" pitchFamily="49" charset="0"/>
                <a:cs typeface="Tahoma" panose="020B0604030504040204" pitchFamily="34" charset="0"/>
              </a:rPr>
              <a:t>YDB&gt;Set ^gbl1(1,1)="</a:t>
            </a:r>
            <a:r>
              <a:rPr lang="en-US" sz="1400" dirty="0" err="1">
                <a:solidFill>
                  <a:srgbClr val="000066"/>
                </a:solidFill>
                <a:latin typeface="Courier New" panose="02070309020205020404" pitchFamily="49" charset="0"/>
                <a:cs typeface="Tahoma" panose="020B0604030504040204" pitchFamily="34" charset="0"/>
              </a:rPr>
              <a:t>oneone</a:t>
            </a:r>
            <a:r>
              <a:rPr lang="en-US" sz="1400" dirty="0">
                <a:solidFill>
                  <a:srgbClr val="000066"/>
                </a:solidFill>
                <a:latin typeface="Courier New" panose="02070309020205020404" pitchFamily="49" charset="0"/>
                <a:cs typeface="Tahoma" panose="020B0604030504040204" pitchFamily="34" charset="0"/>
              </a:rPr>
              <a:t>" </a:t>
            </a:r>
          </a:p>
          <a:p>
            <a:r>
              <a:rPr lang="en-US" sz="1400" dirty="0">
                <a:solidFill>
                  <a:srgbClr val="000066"/>
                </a:solidFill>
                <a:latin typeface="Courier New" panose="02070309020205020404" pitchFamily="49" charset="0"/>
                <a:cs typeface="Tahoma" panose="020B0604030504040204" pitchFamily="34" charset="0"/>
              </a:rPr>
              <a:t>YDB&gt;Set ^gbl1(1,1,3)="</a:t>
            </a:r>
            <a:r>
              <a:rPr lang="en-US" sz="1400" dirty="0" err="1">
                <a:solidFill>
                  <a:srgbClr val="000066"/>
                </a:solidFill>
                <a:latin typeface="Courier New" panose="02070309020205020404" pitchFamily="49" charset="0"/>
                <a:cs typeface="Tahoma" panose="020B0604030504040204" pitchFamily="34" charset="0"/>
              </a:rPr>
              <a:t>oneonethree</a:t>
            </a:r>
            <a:r>
              <a:rPr lang="en-US" sz="1400" dirty="0">
                <a:solidFill>
                  <a:srgbClr val="000066"/>
                </a:solidFill>
                <a:latin typeface="Courier New" panose="02070309020205020404" pitchFamily="49" charset="0"/>
                <a:cs typeface="Tahoma" panose="020B0604030504040204" pitchFamily="34" charset="0"/>
              </a:rPr>
              <a:t>" </a:t>
            </a:r>
          </a:p>
          <a:p>
            <a:r>
              <a:rPr lang="en-US" sz="1400" dirty="0">
                <a:solidFill>
                  <a:srgbClr val="000066"/>
                </a:solidFill>
                <a:latin typeface="Courier New" panose="02070309020205020404" pitchFamily="49" charset="0"/>
                <a:cs typeface="Tahoma" panose="020B0604030504040204" pitchFamily="34" charset="0"/>
              </a:rPr>
              <a:t>YDB&gt;Set ^gbl1(1,2,4)="</a:t>
            </a:r>
            <a:r>
              <a:rPr lang="en-US" sz="1400" dirty="0" err="1">
                <a:solidFill>
                  <a:srgbClr val="000066"/>
                </a:solidFill>
                <a:latin typeface="Courier New" panose="02070309020205020404" pitchFamily="49" charset="0"/>
                <a:cs typeface="Tahoma" panose="020B0604030504040204" pitchFamily="34" charset="0"/>
              </a:rPr>
              <a:t>onetwofour</a:t>
            </a:r>
            <a:r>
              <a:rPr lang="en-US" sz="1400" dirty="0">
                <a:solidFill>
                  <a:srgbClr val="000066"/>
                </a:solidFill>
                <a:latin typeface="Courier New" panose="02070309020205020404" pitchFamily="49" charset="0"/>
                <a:cs typeface="Tahoma" panose="020B0604030504040204" pitchFamily="34" charset="0"/>
              </a:rPr>
              <a:t>" </a:t>
            </a:r>
          </a:p>
          <a:p>
            <a:r>
              <a:rPr lang="en-US" sz="1400" dirty="0">
                <a:solidFill>
                  <a:srgbClr val="000066"/>
                </a:solidFill>
                <a:latin typeface="Courier New" panose="02070309020205020404" pitchFamily="49" charset="0"/>
                <a:cs typeface="Tahoma" panose="020B0604030504040204" pitchFamily="34" charset="0"/>
              </a:rPr>
              <a:t>YDB&gt;Set ^gbl2(2)="gbl2_2" </a:t>
            </a:r>
          </a:p>
          <a:p>
            <a:r>
              <a:rPr lang="en-US" sz="1400" dirty="0">
                <a:solidFill>
                  <a:srgbClr val="000066"/>
                </a:solidFill>
                <a:latin typeface="Courier New" panose="02070309020205020404" pitchFamily="49" charset="0"/>
                <a:cs typeface="Tahoma" panose="020B0604030504040204" pitchFamily="34" charset="0"/>
              </a:rPr>
              <a:t>YDB&gt;Set ^gbl2(2,1,3)="gbl2_2_1_3" </a:t>
            </a:r>
          </a:p>
          <a:p>
            <a:r>
              <a:rPr lang="en-US" sz="1400" dirty="0">
                <a:solidFill>
                  <a:srgbClr val="000066"/>
                </a:solidFill>
                <a:latin typeface="Courier New" panose="02070309020205020404" pitchFamily="49" charset="0"/>
                <a:cs typeface="Tahoma" panose="020B0604030504040204" pitchFamily="34" charset="0"/>
              </a:rPr>
              <a:t>YDB&gt;Set ^gbl2(2,1,4,5)="gbl2_2_1_4_5" </a:t>
            </a:r>
          </a:p>
          <a:p>
            <a:r>
              <a:rPr lang="en-US" sz="1400" dirty="0">
                <a:solidFill>
                  <a:srgbClr val="000066"/>
                </a:solidFill>
                <a:latin typeface="Courier New" panose="02070309020205020404" pitchFamily="49" charset="0"/>
                <a:cs typeface="Tahoma" panose="020B0604030504040204" pitchFamily="34" charset="0"/>
              </a:rPr>
              <a:t>YDB&gt;Merge ^gbl1(1)=^gbl2(2) </a:t>
            </a:r>
          </a:p>
          <a:p>
            <a:r>
              <a:rPr lang="en-US" sz="1400" dirty="0">
                <a:solidFill>
                  <a:srgbClr val="000066"/>
                </a:solidFill>
                <a:latin typeface="Courier New" panose="02070309020205020404" pitchFamily="49" charset="0"/>
                <a:cs typeface="Tahoma" panose="020B0604030504040204" pitchFamily="34" charset="0"/>
              </a:rPr>
              <a:t>YDB&gt;WRITE $Reference </a:t>
            </a:r>
          </a:p>
          <a:p>
            <a:r>
              <a:rPr lang="en-US" sz="1400" dirty="0">
                <a:solidFill>
                  <a:srgbClr val="000066"/>
                </a:solidFill>
                <a:latin typeface="Courier New" panose="02070309020205020404" pitchFamily="49" charset="0"/>
                <a:cs typeface="Tahoma" panose="020B0604030504040204" pitchFamily="34" charset="0"/>
              </a:rPr>
              <a:t>^gbl1(1) </a:t>
            </a:r>
          </a:p>
          <a:p>
            <a:r>
              <a:rPr lang="en-US" sz="1400" dirty="0">
                <a:solidFill>
                  <a:srgbClr val="000066"/>
                </a:solidFill>
                <a:latin typeface="Courier New" panose="02070309020205020404" pitchFamily="49" charset="0"/>
                <a:cs typeface="Tahoma" panose="020B0604030504040204" pitchFamily="34" charset="0"/>
              </a:rPr>
              <a:t>YDB&gt;</a:t>
            </a:r>
            <a:r>
              <a:rPr lang="en-US" sz="1400" dirty="0" err="1">
                <a:solidFill>
                  <a:srgbClr val="000066"/>
                </a:solidFill>
                <a:latin typeface="Courier New" panose="02070309020205020404" pitchFamily="49" charset="0"/>
                <a:cs typeface="Tahoma" panose="020B0604030504040204" pitchFamily="34" charset="0"/>
              </a:rPr>
              <a:t>ZWRite</a:t>
            </a:r>
            <a:r>
              <a:rPr lang="en-US" sz="1400" dirty="0">
                <a:solidFill>
                  <a:srgbClr val="000066"/>
                </a:solidFill>
                <a:latin typeface="Courier New" panose="02070309020205020404" pitchFamily="49" charset="0"/>
                <a:cs typeface="Tahoma" panose="020B0604030504040204" pitchFamily="34" charset="0"/>
              </a:rPr>
              <a:t> ^gbl1 </a:t>
            </a:r>
          </a:p>
          <a:p>
            <a:r>
              <a:rPr lang="en-US" sz="1400" dirty="0">
                <a:solidFill>
                  <a:srgbClr val="000066"/>
                </a:solidFill>
                <a:latin typeface="Courier New" panose="02070309020205020404" pitchFamily="49" charset="0"/>
                <a:cs typeface="Tahoma" panose="020B0604030504040204" pitchFamily="34" charset="0"/>
              </a:rPr>
              <a:t>^gbl1="one" </a:t>
            </a:r>
          </a:p>
          <a:p>
            <a:r>
              <a:rPr lang="en-US" sz="1400" dirty="0">
                <a:solidFill>
                  <a:srgbClr val="000066"/>
                </a:solidFill>
                <a:latin typeface="Courier New" panose="02070309020205020404" pitchFamily="49" charset="0"/>
                <a:cs typeface="Tahoma" panose="020B0604030504040204" pitchFamily="34" charset="0"/>
              </a:rPr>
              <a:t>^gbl1(1)="gbl2_2" </a:t>
            </a:r>
          </a:p>
          <a:p>
            <a:r>
              <a:rPr lang="en-US" sz="1400" dirty="0">
                <a:solidFill>
                  <a:srgbClr val="000066"/>
                </a:solidFill>
                <a:latin typeface="Courier New" panose="02070309020205020404" pitchFamily="49" charset="0"/>
                <a:cs typeface="Tahoma" panose="020B0604030504040204" pitchFamily="34" charset="0"/>
              </a:rPr>
              <a:t>^gbl1(1,1)="</a:t>
            </a:r>
            <a:r>
              <a:rPr lang="en-US" sz="1400" dirty="0" err="1">
                <a:solidFill>
                  <a:srgbClr val="000066"/>
                </a:solidFill>
                <a:latin typeface="Courier New" panose="02070309020205020404" pitchFamily="49" charset="0"/>
                <a:cs typeface="Tahoma" panose="020B0604030504040204" pitchFamily="34" charset="0"/>
              </a:rPr>
              <a:t>oneone</a:t>
            </a:r>
            <a:r>
              <a:rPr lang="en-US" sz="1400" dirty="0">
                <a:solidFill>
                  <a:srgbClr val="000066"/>
                </a:solidFill>
                <a:latin typeface="Courier New" panose="02070309020205020404" pitchFamily="49" charset="0"/>
                <a:cs typeface="Tahoma" panose="020B0604030504040204" pitchFamily="34" charset="0"/>
              </a:rPr>
              <a:t>" </a:t>
            </a:r>
          </a:p>
          <a:p>
            <a:r>
              <a:rPr lang="en-US" sz="1400" dirty="0">
                <a:solidFill>
                  <a:srgbClr val="000066"/>
                </a:solidFill>
                <a:latin typeface="Courier New" panose="02070309020205020404" pitchFamily="49" charset="0"/>
                <a:cs typeface="Tahoma" panose="020B0604030504040204" pitchFamily="34" charset="0"/>
              </a:rPr>
              <a:t>^gbl1(1,1,3)="gbl2_2_1_3" </a:t>
            </a:r>
          </a:p>
          <a:p>
            <a:r>
              <a:rPr lang="en-US" sz="1400" dirty="0">
                <a:solidFill>
                  <a:srgbClr val="000066"/>
                </a:solidFill>
                <a:latin typeface="Courier New" panose="02070309020205020404" pitchFamily="49" charset="0"/>
                <a:cs typeface="Tahoma" panose="020B0604030504040204" pitchFamily="34" charset="0"/>
              </a:rPr>
              <a:t>^gbl1(1,1,4,5)="gbl2_2_1_4_5" </a:t>
            </a:r>
          </a:p>
          <a:p>
            <a:r>
              <a:rPr lang="en-US" sz="1400" dirty="0">
                <a:solidFill>
                  <a:srgbClr val="000066"/>
                </a:solidFill>
                <a:latin typeface="Courier New" panose="02070309020205020404" pitchFamily="49" charset="0"/>
                <a:cs typeface="Tahoma" panose="020B0604030504040204" pitchFamily="34" charset="0"/>
              </a:rPr>
              <a:t>^gbl1(1,2,4)="</a:t>
            </a:r>
            <a:r>
              <a:rPr lang="en-US" sz="1400" dirty="0" err="1">
                <a:solidFill>
                  <a:srgbClr val="000066"/>
                </a:solidFill>
                <a:latin typeface="Courier New" panose="02070309020205020404" pitchFamily="49" charset="0"/>
                <a:cs typeface="Tahoma" panose="020B0604030504040204" pitchFamily="34" charset="0"/>
              </a:rPr>
              <a:t>onetwofour</a:t>
            </a:r>
            <a:r>
              <a:rPr lang="en-US" sz="1400" dirty="0">
                <a:solidFill>
                  <a:srgbClr val="000066"/>
                </a:solidFill>
                <a:latin typeface="Courier New" panose="02070309020205020404" pitchFamily="49" charset="0"/>
                <a:cs typeface="Tahoma" panose="020B0604030504040204" pitchFamily="34" charset="0"/>
              </a:rPr>
              <a:t>" </a:t>
            </a:r>
          </a:p>
          <a:p>
            <a:r>
              <a:rPr lang="en-US" sz="1400" dirty="0">
                <a:solidFill>
                  <a:srgbClr val="000066"/>
                </a:solidFill>
                <a:latin typeface="Courier New" panose="02070309020205020404" pitchFamily="49" charset="0"/>
                <a:cs typeface="Tahoma" panose="020B0604030504040204" pitchFamily="34" charset="0"/>
              </a:rPr>
              <a:t>YDB&gt;ZWRITE ^gbl2 </a:t>
            </a:r>
          </a:p>
          <a:p>
            <a:r>
              <a:rPr lang="en-US" sz="1400" dirty="0">
                <a:solidFill>
                  <a:srgbClr val="000066"/>
                </a:solidFill>
                <a:latin typeface="Courier New" panose="02070309020205020404" pitchFamily="49" charset="0"/>
                <a:cs typeface="Tahoma" panose="020B0604030504040204" pitchFamily="34" charset="0"/>
              </a:rPr>
              <a:t>^gbl2(2)="gbl2_2" </a:t>
            </a:r>
          </a:p>
          <a:p>
            <a:r>
              <a:rPr lang="en-US" sz="1400" dirty="0">
                <a:solidFill>
                  <a:srgbClr val="000066"/>
                </a:solidFill>
                <a:latin typeface="Courier New" panose="02070309020205020404" pitchFamily="49" charset="0"/>
                <a:cs typeface="Tahoma" panose="020B0604030504040204" pitchFamily="34" charset="0"/>
              </a:rPr>
              <a:t>^gbl2(2,1,3)="gbl2_2_1_3" </a:t>
            </a:r>
          </a:p>
          <a:p>
            <a:r>
              <a:rPr lang="en-US" sz="1400" dirty="0">
                <a:solidFill>
                  <a:srgbClr val="000066"/>
                </a:solidFill>
                <a:latin typeface="Courier New" panose="02070309020205020404" pitchFamily="49" charset="0"/>
                <a:cs typeface="Tahoma" panose="020B0604030504040204" pitchFamily="34" charset="0"/>
              </a:rPr>
              <a:t>^gbl2(2,1,4,5)="gbl2_2_1_4_5" </a:t>
            </a:r>
          </a:p>
          <a:p>
            <a:r>
              <a:rPr lang="en-US" sz="1400" dirty="0">
                <a:solidFill>
                  <a:srgbClr val="000066"/>
                </a:solidFill>
                <a:latin typeface="Courier New" panose="02070309020205020404" pitchFamily="49" charset="0"/>
                <a:cs typeface="Tahoma" panose="020B0604030504040204" pitchFamily="34" charset="0"/>
              </a:rPr>
              <a:t>YDB&gt;</a:t>
            </a:r>
            <a:endParaRPr lang="en-US" altLang="en-US" sz="1400" dirty="0">
              <a:solidFill>
                <a:srgbClr val="000066"/>
              </a:solidFill>
              <a:latin typeface="Courier New" panose="02070309020205020404" pitchFamily="49" charset="0"/>
              <a:cs typeface="Tahoma" panose="020B0604030504040204" pitchFamily="34" charset="0"/>
            </a:endParaRPr>
          </a:p>
        </p:txBody>
      </p:sp>
    </p:spTree>
    <p:extLst>
      <p:ext uri="{BB962C8B-B14F-4D97-AF65-F5344CB8AC3E}">
        <p14:creationId xmlns:p14="http://schemas.microsoft.com/office/powerpoint/2010/main" val="50594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E367-2979-0B42-9527-52C0E44A4B7F}"/>
              </a:ext>
            </a:extLst>
          </p:cNvPr>
          <p:cNvSpPr>
            <a:spLocks noGrp="1"/>
          </p:cNvSpPr>
          <p:nvPr>
            <p:ph type="title"/>
          </p:nvPr>
        </p:nvSpPr>
        <p:spPr/>
        <p:txBody>
          <a:bodyPr/>
          <a:lstStyle/>
          <a:p>
            <a:r>
              <a:rPr lang="en-US" dirty="0"/>
              <a:t>M Language Programmer’s Guide</a:t>
            </a:r>
          </a:p>
        </p:txBody>
      </p:sp>
      <p:sp>
        <p:nvSpPr>
          <p:cNvPr id="3" name="Date Placeholder 2">
            <a:extLst>
              <a:ext uri="{FF2B5EF4-FFF2-40B4-BE49-F238E27FC236}">
                <a16:creationId xmlns:a16="http://schemas.microsoft.com/office/drawing/2014/main" id="{8640B685-ED30-B346-827A-F2076C2AAB0D}"/>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7E3ECBDF-B776-F04C-BF64-E0E3691C8737}"/>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F3BFF3BA-17F4-654C-BD07-7226D2E3A404}"/>
              </a:ext>
            </a:extLst>
          </p:cNvPr>
          <p:cNvSpPr>
            <a:spLocks noGrp="1"/>
          </p:cNvSpPr>
          <p:nvPr>
            <p:ph type="sldNum" sz="quarter" idx="12"/>
          </p:nvPr>
        </p:nvSpPr>
        <p:spPr/>
        <p:txBody>
          <a:bodyPr/>
          <a:lstStyle/>
          <a:p>
            <a:fld id="{5C3B061B-9F90-499E-9525-91E51689BDCC}" type="slidenum">
              <a:rPr lang="de-DE" smtClean="0"/>
              <a:pPr/>
              <a:t>45</a:t>
            </a:fld>
            <a:endParaRPr lang="de-DE" dirty="0"/>
          </a:p>
        </p:txBody>
      </p:sp>
      <p:sp>
        <p:nvSpPr>
          <p:cNvPr id="7" name="Content Placeholder 6">
            <a:extLst>
              <a:ext uri="{FF2B5EF4-FFF2-40B4-BE49-F238E27FC236}">
                <a16:creationId xmlns:a16="http://schemas.microsoft.com/office/drawing/2014/main" id="{94D6E102-E7FE-0748-A91E-55D34F33CE7F}"/>
              </a:ext>
            </a:extLst>
          </p:cNvPr>
          <p:cNvSpPr>
            <a:spLocks noGrp="1"/>
          </p:cNvSpPr>
          <p:nvPr>
            <p:ph idx="14"/>
          </p:nvPr>
        </p:nvSpPr>
        <p:spPr>
          <a:xfrm>
            <a:off x="1786775" y="1773044"/>
            <a:ext cx="7905866" cy="3827656"/>
          </a:xfrm>
        </p:spPr>
        <p:txBody>
          <a:bodyPr/>
          <a:lstStyle/>
          <a:p>
            <a:pPr marL="342900" indent="-342900">
              <a:buFont typeface="Arial" panose="020B0604020202020204" pitchFamily="34" charset="0"/>
              <a:buChar char="•"/>
            </a:pPr>
            <a:r>
              <a:rPr lang="en-US" dirty="0">
                <a:hlinkClick r:id="rId2"/>
              </a:rPr>
              <a:t>https://docs.yottadb.com/ProgrammersGuide/man.html</a:t>
            </a:r>
            <a:endParaRPr lang="en-US" dirty="0"/>
          </a:p>
        </p:txBody>
      </p:sp>
    </p:spTree>
    <p:extLst>
      <p:ext uri="{BB962C8B-B14F-4D97-AF65-F5344CB8AC3E}">
        <p14:creationId xmlns:p14="http://schemas.microsoft.com/office/powerpoint/2010/main" val="2870492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C3B061B-9F90-499E-9525-91E51689BDCC}" type="slidenum">
              <a:rPr lang="de-DE" smtClean="0"/>
              <a:pPr/>
              <a:t>46</a:t>
            </a:fld>
            <a:endParaRPr lang="de-DE" dirty="0"/>
          </a:p>
        </p:txBody>
      </p:sp>
      <p:sp>
        <p:nvSpPr>
          <p:cNvPr id="8" name="Title 7"/>
          <p:cNvSpPr>
            <a:spLocks noGrp="1"/>
          </p:cNvSpPr>
          <p:nvPr>
            <p:ph type="title"/>
          </p:nvPr>
        </p:nvSpPr>
        <p:spPr/>
        <p:txBody>
          <a:bodyPr/>
          <a:lstStyle/>
          <a:p>
            <a:pPr lvl="0"/>
            <a:r>
              <a:rPr lang="en-US" dirty="0" err="1"/>
              <a:t>YottaDB</a:t>
            </a:r>
            <a:r>
              <a:rPr lang="en-US" dirty="0"/>
              <a:t> Administrator Command</a:t>
            </a:r>
          </a:p>
        </p:txBody>
      </p:sp>
      <p:sp>
        <p:nvSpPr>
          <p:cNvPr id="2" name="Date Placeholder 1"/>
          <p:cNvSpPr>
            <a:spLocks noGrp="1"/>
          </p:cNvSpPr>
          <p:nvPr>
            <p:ph type="dt" sz="half" idx="10"/>
          </p:nvPr>
        </p:nvSpPr>
        <p:spPr/>
        <p:txBody>
          <a:bodyPr/>
          <a:lstStyle/>
          <a:p>
            <a:r>
              <a:rPr lang="en-US"/>
              <a:t>18-Dec-19</a:t>
            </a:r>
            <a:endParaRPr lang="de-DE"/>
          </a:p>
        </p:txBody>
      </p:sp>
      <p:sp>
        <p:nvSpPr>
          <p:cNvPr id="6" name="Footer Placeholder 5"/>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205702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YottaDB</a:t>
            </a:r>
            <a:r>
              <a:rPr lang="en-US" dirty="0"/>
              <a:t> Utility Programs</a:t>
            </a:r>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47</a:t>
            </a:fld>
            <a:endParaRPr lang="de-DE" dirty="0"/>
          </a:p>
        </p:txBody>
      </p:sp>
      <p:sp>
        <p:nvSpPr>
          <p:cNvPr id="7" name="Content Placeholder 6"/>
          <p:cNvSpPr>
            <a:spLocks noGrp="1"/>
          </p:cNvSpPr>
          <p:nvPr>
            <p:ph idx="14"/>
          </p:nvPr>
        </p:nvSpPr>
        <p:spPr>
          <a:xfrm>
            <a:off x="1786775" y="1410949"/>
            <a:ext cx="7905866" cy="4189752"/>
          </a:xfrm>
        </p:spPr>
        <p:txBody>
          <a:bodyPr/>
          <a:lstStyle/>
          <a:p>
            <a:r>
              <a:rPr lang="en-US" sz="2000" b="1" dirty="0"/>
              <a:t>1. MUPIP </a:t>
            </a:r>
            <a:r>
              <a:rPr lang="en-US" sz="2000" dirty="0"/>
              <a:t>(M Peripheral Interchange Program) is the </a:t>
            </a:r>
            <a:r>
              <a:rPr lang="en-US" sz="2000" dirty="0" err="1"/>
              <a:t>YottaDB</a:t>
            </a:r>
            <a:r>
              <a:rPr lang="en-US" sz="2000" dirty="0"/>
              <a:t> utility program for general database operations, </a:t>
            </a:r>
            <a:r>
              <a:rPr lang="en-US" sz="2000" dirty="0" err="1"/>
              <a:t>YottaDB</a:t>
            </a:r>
            <a:r>
              <a:rPr lang="en-US" sz="2000" dirty="0"/>
              <a:t> Journaling, Multi-site Database Replication, and some non-database operations.</a:t>
            </a:r>
          </a:p>
          <a:p>
            <a:endParaRPr lang="en-US" sz="2000" b="1" dirty="0"/>
          </a:p>
          <a:p>
            <a:r>
              <a:rPr lang="en-US" sz="2000" b="1" dirty="0"/>
              <a:t>2. DSE (</a:t>
            </a:r>
            <a:r>
              <a:rPr lang="en-US" sz="2000" dirty="0"/>
              <a:t>The Database Structure Editor) is the </a:t>
            </a:r>
            <a:r>
              <a:rPr lang="en-US" sz="2000" dirty="0" err="1"/>
              <a:t>YottaDB</a:t>
            </a:r>
            <a:r>
              <a:rPr lang="en-US" sz="2000" dirty="0"/>
              <a:t> utility program to examine and alter the internal database structures. DSE edits </a:t>
            </a:r>
            <a:r>
              <a:rPr lang="en-US" sz="2000" dirty="0" err="1"/>
              <a:t>YottaDB</a:t>
            </a:r>
            <a:r>
              <a:rPr lang="en-US" sz="2000" dirty="0"/>
              <a:t> Database Structure (GDS) files. It provides an extensive database “patch” facility (including block integrity checks), searches for block numbers and nodes, and provides symbolic examination and manipulation facilities.</a:t>
            </a:r>
          </a:p>
          <a:p>
            <a:endParaRPr lang="en-US" sz="2000" b="1" dirty="0"/>
          </a:p>
          <a:p>
            <a:r>
              <a:rPr lang="en-US" sz="2000" b="1" dirty="0"/>
              <a:t>3. GDE (</a:t>
            </a:r>
            <a:r>
              <a:rPr lang="en-US" sz="2000" dirty="0"/>
              <a:t>The Global Directory Editor) is a </a:t>
            </a:r>
            <a:r>
              <a:rPr lang="en-US" sz="2000" dirty="0" err="1"/>
              <a:t>YottaDB</a:t>
            </a:r>
            <a:r>
              <a:rPr lang="en-US" sz="2000" dirty="0"/>
              <a:t> utility program that creates and maintains global directories. GDE provides commands for operating on the global directory.</a:t>
            </a:r>
          </a:p>
          <a:p>
            <a:endParaRPr lang="en-US" sz="2000" b="1" dirty="0"/>
          </a:p>
          <a:p>
            <a:r>
              <a:rPr lang="en-US" sz="2000" b="1" dirty="0"/>
              <a:t>4. LKE (</a:t>
            </a:r>
            <a:r>
              <a:rPr lang="en-US" sz="2000" dirty="0"/>
              <a:t>The M Lock Utility) is the </a:t>
            </a:r>
            <a:r>
              <a:rPr lang="en-US" sz="2000" dirty="0" err="1"/>
              <a:t>YottaDB</a:t>
            </a:r>
            <a:r>
              <a:rPr lang="en-US" sz="2000" dirty="0"/>
              <a:t> utility program that examines and modifies the lock space where </a:t>
            </a:r>
            <a:r>
              <a:rPr lang="en-US" sz="2000" dirty="0" err="1"/>
              <a:t>YottaDB</a:t>
            </a:r>
            <a:r>
              <a:rPr lang="en-US" sz="2000" dirty="0"/>
              <a:t> maintains the current M LOCK state. LKE can monitor the locking mechanism and remove locks. </a:t>
            </a:r>
          </a:p>
          <a:p>
            <a:endParaRPr lang="en-US" sz="2000" b="1" dirty="0"/>
          </a:p>
        </p:txBody>
      </p:sp>
    </p:spTree>
    <p:extLst>
      <p:ext uri="{BB962C8B-B14F-4D97-AF65-F5344CB8AC3E}">
        <p14:creationId xmlns:p14="http://schemas.microsoft.com/office/powerpoint/2010/main" val="3065033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48</a:t>
            </a:fld>
            <a:endParaRPr lang="de-DE" dirty="0"/>
          </a:p>
        </p:txBody>
      </p:sp>
      <p:sp>
        <p:nvSpPr>
          <p:cNvPr id="70658" name="Rectangle 2"/>
          <p:cNvSpPr>
            <a:spLocks noGrp="1" noChangeArrowheads="1"/>
          </p:cNvSpPr>
          <p:nvPr>
            <p:ph type="title"/>
          </p:nvPr>
        </p:nvSpPr>
        <p:spPr/>
        <p:txBody>
          <a:bodyPr/>
          <a:lstStyle/>
          <a:p>
            <a:r>
              <a:rPr lang="en-US" altLang="en-US" sz="2800"/>
              <a:t>M Peripheral Interchange Program (MUPIP)</a:t>
            </a:r>
            <a:endParaRPr lang="th-TH" altLang="en-US" sz="2800"/>
          </a:p>
        </p:txBody>
      </p:sp>
      <p:sp>
        <p:nvSpPr>
          <p:cNvPr id="2" name="Content Placeholder 1"/>
          <p:cNvSpPr>
            <a:spLocks noGrp="1"/>
          </p:cNvSpPr>
          <p:nvPr>
            <p:ph idx="1"/>
          </p:nvPr>
        </p:nvSpPr>
        <p:spPr>
          <a:xfrm>
            <a:off x="1766455" y="1962064"/>
            <a:ext cx="7936346" cy="2871059"/>
          </a:xfrm>
        </p:spPr>
        <p:txBody>
          <a:bodyPr/>
          <a:lstStyle/>
          <a:p>
            <a:pPr marL="342900" indent="-342900">
              <a:spcAft>
                <a:spcPts val="0"/>
              </a:spcAft>
              <a:buFont typeface="Arial" panose="020B0604020202020204" pitchFamily="34" charset="0"/>
              <a:buChar char="•"/>
            </a:pPr>
            <a:r>
              <a:rPr lang="en-US" altLang="en-US" dirty="0"/>
              <a:t>The M Peripheral Interchange Program (MUPIP) is a utility that provides an assortment of tools for YDB database management.</a:t>
            </a:r>
          </a:p>
          <a:p>
            <a:pPr marL="342900" indent="-342900">
              <a:buFont typeface="Arial" panose="020B0604020202020204" pitchFamily="34" charset="0"/>
              <a:buChar char="•"/>
            </a:pPr>
            <a:r>
              <a:rPr lang="en-US" altLang="en-US" dirty="0"/>
              <a:t>Once the YDB environment is defined, MUPIP may be used either in direct mode or at a MUPIP prompt</a:t>
            </a:r>
          </a:p>
          <a:p>
            <a:pPr marL="342900" indent="-342900">
              <a:spcAft>
                <a:spcPts val="0"/>
              </a:spcAft>
              <a:buFont typeface="Arial" panose="020B0604020202020204" pitchFamily="34" charset="0"/>
              <a:buChar char="•"/>
            </a:pPr>
            <a:r>
              <a:rPr lang="en-US" altLang="en-US" dirty="0"/>
              <a:t>To get to a MUPIP prompt execute the following instruction:</a:t>
            </a:r>
          </a:p>
          <a:p>
            <a:pPr lvl="1">
              <a:spcBef>
                <a:spcPts val="0"/>
              </a:spcBef>
              <a:spcAft>
                <a:spcPts val="0"/>
              </a:spcAft>
            </a:pPr>
            <a:endParaRPr lang="en-US" altLang="en-US" sz="2400" dirty="0"/>
          </a:p>
          <a:p>
            <a:pPr lvl="1">
              <a:spcBef>
                <a:spcPts val="0"/>
              </a:spcBef>
              <a:spcAft>
                <a:spcPts val="0"/>
              </a:spcAft>
            </a:pPr>
            <a:r>
              <a:rPr lang="en-US" altLang="en-US" sz="2400" dirty="0"/>
              <a:t>$ $</a:t>
            </a:r>
            <a:r>
              <a:rPr lang="en-US" altLang="en-US" sz="2400" dirty="0" err="1"/>
              <a:t>ydb_dist</a:t>
            </a:r>
            <a:r>
              <a:rPr lang="en-US" altLang="en-US" sz="2400" dirty="0"/>
              <a:t>/</a:t>
            </a:r>
            <a:r>
              <a:rPr lang="en-US" altLang="en-US" sz="2400" dirty="0" err="1"/>
              <a:t>mupip</a:t>
            </a:r>
            <a:endParaRPr lang="en-US" altLang="en-US" sz="2400" dirty="0"/>
          </a:p>
          <a:p>
            <a:pPr lvl="1">
              <a:spcBef>
                <a:spcPts val="0"/>
              </a:spcBef>
              <a:spcAft>
                <a:spcPts val="0"/>
              </a:spcAft>
            </a:pPr>
            <a:r>
              <a:rPr lang="en-US" altLang="en-US" sz="2400" dirty="0"/>
              <a:t>MUPIP&gt;</a:t>
            </a:r>
          </a:p>
          <a:p>
            <a:pPr lvl="1">
              <a:spcBef>
                <a:spcPts val="0"/>
              </a:spcBef>
              <a:spcAft>
                <a:spcPts val="0"/>
              </a:spcAft>
            </a:pPr>
            <a:r>
              <a:rPr lang="en-US" sz="2400" dirty="0"/>
              <a:t>Or</a:t>
            </a:r>
          </a:p>
          <a:p>
            <a:pPr lvl="1">
              <a:spcBef>
                <a:spcPts val="0"/>
              </a:spcBef>
              <a:spcAft>
                <a:spcPts val="0"/>
              </a:spcAft>
            </a:pPr>
            <a:r>
              <a:rPr lang="en-US" sz="2400" dirty="0"/>
              <a:t>$ $</a:t>
            </a:r>
            <a:r>
              <a:rPr lang="en-US" sz="2400" dirty="0" err="1"/>
              <a:t>ydb_dist</a:t>
            </a:r>
            <a:r>
              <a:rPr lang="en-US" sz="2400" dirty="0"/>
              <a:t>/</a:t>
            </a:r>
            <a:r>
              <a:rPr lang="en-US" sz="2400" dirty="0" err="1"/>
              <a:t>mupip</a:t>
            </a:r>
            <a:r>
              <a:rPr lang="en-US" sz="2400" dirty="0"/>
              <a:t> stop 1158</a:t>
            </a:r>
          </a:p>
        </p:txBody>
      </p:sp>
    </p:spTree>
    <p:extLst>
      <p:ext uri="{BB962C8B-B14F-4D97-AF65-F5344CB8AC3E}">
        <p14:creationId xmlns:p14="http://schemas.microsoft.com/office/powerpoint/2010/main" val="2304211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950" y="786262"/>
            <a:ext cx="7926185" cy="652187"/>
          </a:xfrm>
        </p:spPr>
        <p:txBody>
          <a:bodyPr/>
          <a:lstStyle/>
          <a:p>
            <a:r>
              <a:rPr lang="en-US" sz="3600" dirty="0" err="1"/>
              <a:t>Mupip</a:t>
            </a:r>
            <a:r>
              <a:rPr lang="en-US" sz="3600" dirty="0"/>
              <a:t> Operations - Standalone and Concurrent Access</a:t>
            </a:r>
          </a:p>
        </p:txBody>
      </p:sp>
      <p:sp>
        <p:nvSpPr>
          <p:cNvPr id="5" name="Slide Number Placeholder 4"/>
          <p:cNvSpPr>
            <a:spLocks noGrp="1"/>
          </p:cNvSpPr>
          <p:nvPr>
            <p:ph type="sldNum" sz="quarter" idx="12"/>
          </p:nvPr>
        </p:nvSpPr>
        <p:spPr/>
        <p:txBody>
          <a:bodyPr/>
          <a:lstStyle/>
          <a:p>
            <a:fld id="{5C3B061B-9F90-499E-9525-91E51689BDCC}" type="slidenum">
              <a:rPr lang="de-DE" smtClean="0"/>
              <a:pPr/>
              <a:t>49</a:t>
            </a:fld>
            <a:endParaRPr lang="de-DE" dirty="0"/>
          </a:p>
        </p:txBody>
      </p:sp>
      <p:graphicFrame>
        <p:nvGraphicFramePr>
          <p:cNvPr id="8" name="Content Placeholder 7"/>
          <p:cNvGraphicFramePr>
            <a:graphicFrameLocks noGrp="1"/>
          </p:cNvGraphicFramePr>
          <p:nvPr>
            <p:ph idx="14"/>
          </p:nvPr>
        </p:nvGraphicFramePr>
        <p:xfrm>
          <a:off x="728770" y="1316230"/>
          <a:ext cx="11165305" cy="5184963"/>
        </p:xfrm>
        <a:graphic>
          <a:graphicData uri="http://schemas.openxmlformats.org/drawingml/2006/table">
            <a:tbl>
              <a:tblPr firstRow="1" bandRow="1">
                <a:tableStyleId>{21E4AEA4-8DFA-4A89-87EB-49C32662AFE0}</a:tableStyleId>
              </a:tblPr>
              <a:tblGrid>
                <a:gridCol w="4819507">
                  <a:extLst>
                    <a:ext uri="{9D8B030D-6E8A-4147-A177-3AD203B41FA5}">
                      <a16:colId xmlns:a16="http://schemas.microsoft.com/office/drawing/2014/main" val="20000"/>
                    </a:ext>
                  </a:extLst>
                </a:gridCol>
                <a:gridCol w="1430039">
                  <a:extLst>
                    <a:ext uri="{9D8B030D-6E8A-4147-A177-3AD203B41FA5}">
                      <a16:colId xmlns:a16="http://schemas.microsoft.com/office/drawing/2014/main" val="20001"/>
                    </a:ext>
                  </a:extLst>
                </a:gridCol>
                <a:gridCol w="4915759">
                  <a:extLst>
                    <a:ext uri="{9D8B030D-6E8A-4147-A177-3AD203B41FA5}">
                      <a16:colId xmlns:a16="http://schemas.microsoft.com/office/drawing/2014/main" val="20002"/>
                    </a:ext>
                  </a:extLst>
                </a:gridCol>
              </a:tblGrid>
              <a:tr h="115940">
                <a:tc>
                  <a:txBody>
                    <a:bodyPr/>
                    <a:lstStyle/>
                    <a:p>
                      <a:pPr algn="ctr"/>
                      <a:r>
                        <a:rPr lang="en-US" sz="1100" dirty="0">
                          <a:effectLst/>
                        </a:rPr>
                        <a:t>Operations</a:t>
                      </a:r>
                      <a:endParaRPr lang="en-US" sz="1100" b="1" dirty="0">
                        <a:effectLst/>
                      </a:endParaRPr>
                    </a:p>
                  </a:txBody>
                  <a:tcPr marL="18893" marR="18893" marT="9447" marB="9447" anchor="ctr"/>
                </a:tc>
                <a:tc>
                  <a:txBody>
                    <a:bodyPr/>
                    <a:lstStyle/>
                    <a:p>
                      <a:pPr algn="ctr"/>
                      <a:r>
                        <a:rPr lang="en-US" sz="1100" dirty="0">
                          <a:effectLst/>
                        </a:rPr>
                        <a:t>MUPIP Command</a:t>
                      </a:r>
                      <a:endParaRPr lang="en-US" sz="1100" b="1" dirty="0">
                        <a:effectLst/>
                      </a:endParaRPr>
                    </a:p>
                  </a:txBody>
                  <a:tcPr marL="18893" marR="18893" marT="9447" marB="9447" anchor="ctr"/>
                </a:tc>
                <a:tc>
                  <a:txBody>
                    <a:bodyPr/>
                    <a:lstStyle/>
                    <a:p>
                      <a:pPr algn="ctr"/>
                      <a:r>
                        <a:rPr lang="en-US" sz="1100" dirty="0">
                          <a:effectLst/>
                        </a:rPr>
                        <a:t>Database Access Requirements</a:t>
                      </a:r>
                      <a:endParaRPr lang="en-US" sz="1100" b="1" dirty="0">
                        <a:effectLst/>
                      </a:endParaRPr>
                    </a:p>
                  </a:txBody>
                  <a:tcPr marL="18893" marR="18893" marT="9447" marB="9447" anchor="ctr"/>
                </a:tc>
                <a:extLst>
                  <a:ext uri="{0D108BD9-81ED-4DB2-BD59-A6C34878D82A}">
                    <a16:rowId xmlns:a16="http://schemas.microsoft.com/office/drawing/2014/main" val="10000"/>
                  </a:ext>
                </a:extLst>
              </a:tr>
              <a:tr h="285152">
                <a:tc>
                  <a:txBody>
                    <a:bodyPr/>
                    <a:lstStyle/>
                    <a:p>
                      <a:pPr fontAlgn="ctr"/>
                      <a:r>
                        <a:rPr lang="en-US" sz="1100" dirty="0">
                          <a:effectLst/>
                        </a:rPr>
                        <a:t>Backup database files</a:t>
                      </a:r>
                    </a:p>
                  </a:txBody>
                  <a:tcPr marL="18893" marR="18893" marT="9447" marB="9447" anchor="ctr"/>
                </a:tc>
                <a:tc>
                  <a:txBody>
                    <a:bodyPr/>
                    <a:lstStyle/>
                    <a:p>
                      <a:pPr fontAlgn="ctr"/>
                      <a:r>
                        <a:rPr lang="en-US" sz="1100">
                          <a:effectLst/>
                        </a:rPr>
                        <a:t>MUPIP BACKUP</a:t>
                      </a:r>
                    </a:p>
                  </a:txBody>
                  <a:tcPr marL="18893" marR="18893" marT="9447" marB="9447" anchor="ctr"/>
                </a:tc>
                <a:tc>
                  <a:txBody>
                    <a:bodyPr/>
                    <a:lstStyle/>
                    <a:p>
                      <a:pPr fontAlgn="ctr"/>
                      <a:r>
                        <a:rPr lang="en-US" sz="1100" dirty="0">
                          <a:effectLst/>
                        </a:rPr>
                        <a:t>Backup never requires standalone access and concurrent write access is controlled by -[NO]ONLINE.</a:t>
                      </a:r>
                    </a:p>
                  </a:txBody>
                  <a:tcPr marL="18893" marR="18893" marT="9447" marB="9447" anchor="ctr"/>
                </a:tc>
                <a:extLst>
                  <a:ext uri="{0D108BD9-81ED-4DB2-BD59-A6C34878D82A}">
                    <a16:rowId xmlns:a16="http://schemas.microsoft.com/office/drawing/2014/main" val="10001"/>
                  </a:ext>
                </a:extLst>
              </a:tr>
              <a:tr h="115940">
                <a:tc>
                  <a:txBody>
                    <a:bodyPr/>
                    <a:lstStyle/>
                    <a:p>
                      <a:pPr fontAlgn="ctr"/>
                      <a:r>
                        <a:rPr lang="en-US" sz="1100">
                          <a:effectLst/>
                        </a:rPr>
                        <a:t>Create and initialize database files</a:t>
                      </a:r>
                    </a:p>
                  </a:txBody>
                  <a:tcPr marL="18893" marR="18893" marT="9447" marB="9447" anchor="ctr"/>
                </a:tc>
                <a:tc>
                  <a:txBody>
                    <a:bodyPr/>
                    <a:lstStyle/>
                    <a:p>
                      <a:pPr fontAlgn="ctr"/>
                      <a:r>
                        <a:rPr lang="en-US" sz="1100">
                          <a:effectLst/>
                        </a:rPr>
                        <a:t>MUPIP CREATE</a:t>
                      </a:r>
                    </a:p>
                  </a:txBody>
                  <a:tcPr marL="18893" marR="18893" marT="9447" marB="9447" anchor="ctr"/>
                </a:tc>
                <a:tc>
                  <a:txBody>
                    <a:bodyPr/>
                    <a:lstStyle/>
                    <a:p>
                      <a:pPr fontAlgn="ctr"/>
                      <a:r>
                        <a:rPr lang="en-US" sz="1100">
                          <a:effectLst/>
                        </a:rPr>
                        <a:t>Standalone Access</a:t>
                      </a:r>
                    </a:p>
                  </a:txBody>
                  <a:tcPr marL="18893" marR="18893" marT="9447" marB="9447" anchor="ctr"/>
                </a:tc>
                <a:extLst>
                  <a:ext uri="{0D108BD9-81ED-4DB2-BD59-A6C34878D82A}">
                    <a16:rowId xmlns:a16="http://schemas.microsoft.com/office/drawing/2014/main" val="10002"/>
                  </a:ext>
                </a:extLst>
              </a:tr>
              <a:tr h="285152">
                <a:tc>
                  <a:txBody>
                    <a:bodyPr/>
                    <a:lstStyle/>
                    <a:p>
                      <a:pPr fontAlgn="ctr"/>
                      <a:r>
                        <a:rPr lang="en-US" sz="1100">
                          <a:effectLst/>
                        </a:rPr>
                        <a:t>Convert a database file from one endian format to the other (BIG to LITTLE or LITTLE to BIG)</a:t>
                      </a:r>
                    </a:p>
                  </a:txBody>
                  <a:tcPr marL="18893" marR="18893" marT="9447" marB="9447" anchor="ctr"/>
                </a:tc>
                <a:tc>
                  <a:txBody>
                    <a:bodyPr/>
                    <a:lstStyle/>
                    <a:p>
                      <a:pPr fontAlgn="ctr"/>
                      <a:r>
                        <a:rPr lang="en-US" sz="1100">
                          <a:effectLst/>
                        </a:rPr>
                        <a:t>MUPIP ENDIANCVT</a:t>
                      </a:r>
                    </a:p>
                  </a:txBody>
                  <a:tcPr marL="18893" marR="18893" marT="9447" marB="9447" anchor="ctr"/>
                </a:tc>
                <a:tc>
                  <a:txBody>
                    <a:bodyPr/>
                    <a:lstStyle/>
                    <a:p>
                      <a:pPr fontAlgn="ctr"/>
                      <a:r>
                        <a:rPr lang="en-US" sz="1100">
                          <a:effectLst/>
                        </a:rPr>
                        <a:t>Standalone Access</a:t>
                      </a:r>
                    </a:p>
                  </a:txBody>
                  <a:tcPr marL="18893" marR="18893" marT="9447" marB="9447" anchor="ctr"/>
                </a:tc>
                <a:extLst>
                  <a:ext uri="{0D108BD9-81ED-4DB2-BD59-A6C34878D82A}">
                    <a16:rowId xmlns:a16="http://schemas.microsoft.com/office/drawing/2014/main" val="10003"/>
                  </a:ext>
                </a:extLst>
              </a:tr>
              <a:tr h="285152">
                <a:tc>
                  <a:txBody>
                    <a:bodyPr/>
                    <a:lstStyle/>
                    <a:p>
                      <a:pPr fontAlgn="ctr"/>
                      <a:r>
                        <a:rPr lang="en-US" sz="1100">
                          <a:effectLst/>
                        </a:rPr>
                        <a:t>Recover database files (for example, after a system crash) and extract journal records</a:t>
                      </a:r>
                    </a:p>
                  </a:txBody>
                  <a:tcPr marL="18893" marR="18893" marT="9447" marB="9447" anchor="ctr"/>
                </a:tc>
                <a:tc>
                  <a:txBody>
                    <a:bodyPr/>
                    <a:lstStyle/>
                    <a:p>
                      <a:pPr fontAlgn="ctr"/>
                      <a:r>
                        <a:rPr lang="en-US" sz="1100">
                          <a:effectLst/>
                        </a:rPr>
                        <a:t>MUPIP JOURNAL</a:t>
                      </a:r>
                    </a:p>
                  </a:txBody>
                  <a:tcPr marL="18893" marR="18893" marT="9447" marB="9447" anchor="ctr"/>
                </a:tc>
                <a:tc>
                  <a:txBody>
                    <a:bodyPr/>
                    <a:lstStyle/>
                    <a:p>
                      <a:pPr fontAlgn="ctr"/>
                      <a:r>
                        <a:rPr lang="en-US" sz="1100">
                          <a:effectLst/>
                        </a:rPr>
                        <a:t>Standalone Access</a:t>
                      </a:r>
                    </a:p>
                  </a:txBody>
                  <a:tcPr marL="18893" marR="18893" marT="9447" marB="9447" anchor="ctr"/>
                </a:tc>
                <a:extLst>
                  <a:ext uri="{0D108BD9-81ED-4DB2-BD59-A6C34878D82A}">
                    <a16:rowId xmlns:a16="http://schemas.microsoft.com/office/drawing/2014/main" val="10004"/>
                  </a:ext>
                </a:extLst>
              </a:tr>
              <a:tr h="200546">
                <a:tc>
                  <a:txBody>
                    <a:bodyPr/>
                    <a:lstStyle/>
                    <a:p>
                      <a:pPr fontAlgn="ctr"/>
                      <a:r>
                        <a:rPr lang="en-US" sz="1100">
                          <a:effectLst/>
                        </a:rPr>
                        <a:t>Restore databases from bytestream backup files</a:t>
                      </a:r>
                    </a:p>
                  </a:txBody>
                  <a:tcPr marL="18893" marR="18893" marT="9447" marB="9447" anchor="ctr"/>
                </a:tc>
                <a:tc>
                  <a:txBody>
                    <a:bodyPr/>
                    <a:lstStyle/>
                    <a:p>
                      <a:pPr fontAlgn="ctr"/>
                      <a:r>
                        <a:rPr lang="en-US" sz="1100">
                          <a:effectLst/>
                        </a:rPr>
                        <a:t>MUPIP RESTORE</a:t>
                      </a:r>
                    </a:p>
                  </a:txBody>
                  <a:tcPr marL="18893" marR="18893" marT="9447" marB="9447" anchor="ctr"/>
                </a:tc>
                <a:tc>
                  <a:txBody>
                    <a:bodyPr/>
                    <a:lstStyle/>
                    <a:p>
                      <a:pPr fontAlgn="ctr"/>
                      <a:r>
                        <a:rPr lang="en-US" sz="1100">
                          <a:effectLst/>
                        </a:rPr>
                        <a:t>Standalone access</a:t>
                      </a:r>
                    </a:p>
                  </a:txBody>
                  <a:tcPr marL="18893" marR="18893" marT="9447" marB="9447" anchor="ctr"/>
                </a:tc>
                <a:extLst>
                  <a:ext uri="{0D108BD9-81ED-4DB2-BD59-A6C34878D82A}">
                    <a16:rowId xmlns:a16="http://schemas.microsoft.com/office/drawing/2014/main" val="10005"/>
                  </a:ext>
                </a:extLst>
              </a:tr>
              <a:tr h="200546">
                <a:tc>
                  <a:txBody>
                    <a:bodyPr/>
                    <a:lstStyle/>
                    <a:p>
                      <a:pPr fontAlgn="ctr"/>
                      <a:r>
                        <a:rPr lang="en-US" sz="1100">
                          <a:effectLst/>
                        </a:rPr>
                        <a:t>Properly close database files when processes terminate abnormally.</a:t>
                      </a:r>
                    </a:p>
                  </a:txBody>
                  <a:tcPr marL="18893" marR="18893" marT="9447" marB="9447" anchor="ctr"/>
                </a:tc>
                <a:tc>
                  <a:txBody>
                    <a:bodyPr/>
                    <a:lstStyle/>
                    <a:p>
                      <a:pPr fontAlgn="ctr"/>
                      <a:r>
                        <a:rPr lang="en-US" sz="1100">
                          <a:effectLst/>
                        </a:rPr>
                        <a:t>MUPIP RUNDOWN</a:t>
                      </a:r>
                    </a:p>
                  </a:txBody>
                  <a:tcPr marL="18893" marR="18893" marT="9447" marB="9447" anchor="ctr"/>
                </a:tc>
                <a:tc>
                  <a:txBody>
                    <a:bodyPr/>
                    <a:lstStyle/>
                    <a:p>
                      <a:pPr fontAlgn="ctr"/>
                      <a:r>
                        <a:rPr lang="en-US" sz="1100">
                          <a:effectLst/>
                        </a:rPr>
                        <a:t>Standalone access</a:t>
                      </a:r>
                    </a:p>
                  </a:txBody>
                  <a:tcPr marL="18893" marR="18893" marT="9447" marB="9447" anchor="ctr"/>
                </a:tc>
                <a:extLst>
                  <a:ext uri="{0D108BD9-81ED-4DB2-BD59-A6C34878D82A}">
                    <a16:rowId xmlns:a16="http://schemas.microsoft.com/office/drawing/2014/main" val="10006"/>
                  </a:ext>
                </a:extLst>
              </a:tr>
              <a:tr h="708179">
                <a:tc>
                  <a:txBody>
                    <a:bodyPr/>
                    <a:lstStyle/>
                    <a:p>
                      <a:pPr fontAlgn="ctr"/>
                      <a:r>
                        <a:rPr lang="en-US" sz="1100">
                          <a:effectLst/>
                        </a:rPr>
                        <a:t>Modify database and/or journal file characteristics</a:t>
                      </a:r>
                    </a:p>
                  </a:txBody>
                  <a:tcPr marL="18893" marR="18893" marT="9447" marB="9447" anchor="ctr"/>
                </a:tc>
                <a:tc>
                  <a:txBody>
                    <a:bodyPr/>
                    <a:lstStyle/>
                    <a:p>
                      <a:pPr fontAlgn="ctr"/>
                      <a:r>
                        <a:rPr lang="en-US" sz="1100">
                          <a:effectLst/>
                        </a:rPr>
                        <a:t>MUPIP SET</a:t>
                      </a:r>
                    </a:p>
                  </a:txBody>
                  <a:tcPr marL="18893" marR="18893" marT="9447" marB="9447" anchor="ctr"/>
                </a:tc>
                <a:tc>
                  <a:txBody>
                    <a:bodyPr/>
                    <a:lstStyle/>
                    <a:p>
                      <a:pPr fontAlgn="ctr"/>
                      <a:r>
                        <a:rPr lang="en-US" sz="1100" dirty="0">
                          <a:effectLst/>
                        </a:rPr>
                        <a:t>Standalone access is required if the MUPIP SET command specifies -ACCESS_METHOD, -GLOBAL_BUFFERS, -MUTEX_SLOTS, -LOCK_SPACE or -NOJOURNAL, or if any of the -JOURNAL options ENABLE, DISABLE, or BUFFER_SIZE are specified.</a:t>
                      </a:r>
                    </a:p>
                  </a:txBody>
                  <a:tcPr marL="18893" marR="18893" marT="9447" marB="9447" anchor="ctr"/>
                </a:tc>
                <a:extLst>
                  <a:ext uri="{0D108BD9-81ED-4DB2-BD59-A6C34878D82A}">
                    <a16:rowId xmlns:a16="http://schemas.microsoft.com/office/drawing/2014/main" val="10007"/>
                  </a:ext>
                </a:extLst>
              </a:tr>
              <a:tr h="115940">
                <a:tc>
                  <a:txBody>
                    <a:bodyPr/>
                    <a:lstStyle/>
                    <a:p>
                      <a:pPr fontAlgn="ctr"/>
                      <a:r>
                        <a:rPr lang="en-US" sz="1100">
                          <a:effectLst/>
                        </a:rPr>
                        <a:t>Grow the size of BG database files</a:t>
                      </a:r>
                    </a:p>
                  </a:txBody>
                  <a:tcPr marL="18893" marR="18893" marT="9447" marB="9447" anchor="ctr"/>
                </a:tc>
                <a:tc>
                  <a:txBody>
                    <a:bodyPr/>
                    <a:lstStyle/>
                    <a:p>
                      <a:pPr fontAlgn="ctr"/>
                      <a:r>
                        <a:rPr lang="en-US" sz="1100">
                          <a:effectLst/>
                        </a:rPr>
                        <a:t>MUPIP EXTEND</a:t>
                      </a:r>
                    </a:p>
                  </a:txBody>
                  <a:tcPr marL="18893" marR="18893" marT="9447" marB="9447" anchor="ctr"/>
                </a:tc>
                <a:tc>
                  <a:txBody>
                    <a:bodyPr/>
                    <a:lstStyle/>
                    <a:p>
                      <a:pPr fontAlgn="ctr"/>
                      <a:r>
                        <a:rPr lang="en-US" sz="1100">
                          <a:effectLst/>
                        </a:rPr>
                        <a:t>Concurrent Access</a:t>
                      </a:r>
                    </a:p>
                  </a:txBody>
                  <a:tcPr marL="18893" marR="18893" marT="9447" marB="9447" anchor="ctr"/>
                </a:tc>
                <a:extLst>
                  <a:ext uri="{0D108BD9-81ED-4DB2-BD59-A6C34878D82A}">
                    <a16:rowId xmlns:a16="http://schemas.microsoft.com/office/drawing/2014/main" val="10008"/>
                  </a:ext>
                </a:extLst>
              </a:tr>
              <a:tr h="623574">
                <a:tc>
                  <a:txBody>
                    <a:bodyPr/>
                    <a:lstStyle/>
                    <a:p>
                      <a:pPr fontAlgn="ctr"/>
                      <a:r>
                        <a:rPr lang="en-US" sz="1100">
                          <a:effectLst/>
                        </a:rPr>
                        <a:t>Export data from database files into sequential (flat) or binary files</a:t>
                      </a:r>
                    </a:p>
                  </a:txBody>
                  <a:tcPr marL="18893" marR="18893" marT="9447" marB="9447" anchor="ctr"/>
                </a:tc>
                <a:tc>
                  <a:txBody>
                    <a:bodyPr/>
                    <a:lstStyle/>
                    <a:p>
                      <a:pPr fontAlgn="ctr"/>
                      <a:r>
                        <a:rPr lang="en-US" sz="1100">
                          <a:effectLst/>
                        </a:rPr>
                        <a:t>MUPIP EXTRACT</a:t>
                      </a:r>
                    </a:p>
                  </a:txBody>
                  <a:tcPr marL="18893" marR="18893" marT="9447" marB="9447" anchor="ctr"/>
                </a:tc>
                <a:tc>
                  <a:txBody>
                    <a:bodyPr/>
                    <a:lstStyle/>
                    <a:p>
                      <a:pPr fontAlgn="ctr"/>
                      <a:r>
                        <a:rPr lang="en-US" sz="1100">
                          <a:effectLst/>
                        </a:rPr>
                        <a:t>Although MUPIP EXTRACT command works with concurrent access, it implicitly freezes the database to prevent updates. Therefore, from an application standpoint, you might plan for a standalone access during a MUPIP EXTRACT operation.</a:t>
                      </a:r>
                    </a:p>
                  </a:txBody>
                  <a:tcPr marL="18893" marR="18893" marT="9447" marB="9447" anchor="ctr"/>
                </a:tc>
                <a:extLst>
                  <a:ext uri="{0D108BD9-81ED-4DB2-BD59-A6C34878D82A}">
                    <a16:rowId xmlns:a16="http://schemas.microsoft.com/office/drawing/2014/main" val="10009"/>
                  </a:ext>
                </a:extLst>
              </a:tr>
              <a:tr h="115940">
                <a:tc>
                  <a:txBody>
                    <a:bodyPr/>
                    <a:lstStyle/>
                    <a:p>
                      <a:pPr fontAlgn="ctr"/>
                      <a:r>
                        <a:rPr lang="en-US" sz="1100">
                          <a:effectLst/>
                        </a:rPr>
                        <a:t>Prevent updates to database files</a:t>
                      </a:r>
                    </a:p>
                  </a:txBody>
                  <a:tcPr marL="18893" marR="18893" marT="9447" marB="9447" anchor="ctr"/>
                </a:tc>
                <a:tc>
                  <a:txBody>
                    <a:bodyPr/>
                    <a:lstStyle/>
                    <a:p>
                      <a:pPr fontAlgn="ctr"/>
                      <a:r>
                        <a:rPr lang="en-US" sz="1100">
                          <a:effectLst/>
                        </a:rPr>
                        <a:t>MUPIP FREEZE</a:t>
                      </a:r>
                    </a:p>
                  </a:txBody>
                  <a:tcPr marL="18893" marR="18893" marT="9447" marB="9447" anchor="ctr"/>
                </a:tc>
                <a:tc>
                  <a:txBody>
                    <a:bodyPr/>
                    <a:lstStyle/>
                    <a:p>
                      <a:pPr fontAlgn="ctr"/>
                      <a:r>
                        <a:rPr lang="en-US" sz="1100">
                          <a:effectLst/>
                        </a:rPr>
                        <a:t>Standalone access.</a:t>
                      </a:r>
                    </a:p>
                  </a:txBody>
                  <a:tcPr marL="18893" marR="18893" marT="9447" marB="9447" anchor="ctr"/>
                </a:tc>
                <a:extLst>
                  <a:ext uri="{0D108BD9-81ED-4DB2-BD59-A6C34878D82A}">
                    <a16:rowId xmlns:a16="http://schemas.microsoft.com/office/drawing/2014/main" val="10010"/>
                  </a:ext>
                </a:extLst>
              </a:tr>
              <a:tr h="285152">
                <a:tc>
                  <a:txBody>
                    <a:bodyPr/>
                    <a:lstStyle/>
                    <a:p>
                      <a:pPr fontAlgn="ctr"/>
                      <a:r>
                        <a:rPr lang="en-US" sz="1100">
                          <a:effectLst/>
                        </a:rPr>
                        <a:t>Check the integrity of GDS databases</a:t>
                      </a:r>
                    </a:p>
                  </a:txBody>
                  <a:tcPr marL="18893" marR="18893" marT="9447" marB="9447" anchor="ctr"/>
                </a:tc>
                <a:tc>
                  <a:txBody>
                    <a:bodyPr/>
                    <a:lstStyle/>
                    <a:p>
                      <a:pPr fontAlgn="ctr"/>
                      <a:r>
                        <a:rPr lang="en-US" sz="1100">
                          <a:effectLst/>
                        </a:rPr>
                        <a:t>MUPIP INTEG</a:t>
                      </a:r>
                    </a:p>
                  </a:txBody>
                  <a:tcPr marL="18893" marR="18893" marT="9447" marB="9447" anchor="ctr"/>
                </a:tc>
                <a:tc>
                  <a:txBody>
                    <a:bodyPr/>
                    <a:lstStyle/>
                    <a:p>
                      <a:pPr fontAlgn="ctr"/>
                      <a:r>
                        <a:rPr lang="en-US" sz="1100">
                          <a:effectLst/>
                        </a:rPr>
                        <a:t>Concurrent access. However, standalone access is required if MUPIP INTEG specifies -FILE</a:t>
                      </a:r>
                    </a:p>
                  </a:txBody>
                  <a:tcPr marL="18893" marR="18893" marT="9447" marB="9447" anchor="ctr"/>
                </a:tc>
                <a:extLst>
                  <a:ext uri="{0D108BD9-81ED-4DB2-BD59-A6C34878D82A}">
                    <a16:rowId xmlns:a16="http://schemas.microsoft.com/office/drawing/2014/main" val="10011"/>
                  </a:ext>
                </a:extLst>
              </a:tr>
              <a:tr h="623574">
                <a:tc>
                  <a:txBody>
                    <a:bodyPr/>
                    <a:lstStyle/>
                    <a:p>
                      <a:pPr fontAlgn="ctr"/>
                      <a:r>
                        <a:rPr lang="en-US" sz="1100">
                          <a:effectLst/>
                        </a:rPr>
                        <a:t>Import data into databases</a:t>
                      </a:r>
                    </a:p>
                  </a:txBody>
                  <a:tcPr marL="18893" marR="18893" marT="9447" marB="9447" anchor="ctr"/>
                </a:tc>
                <a:tc>
                  <a:txBody>
                    <a:bodyPr/>
                    <a:lstStyle/>
                    <a:p>
                      <a:pPr fontAlgn="ctr"/>
                      <a:r>
                        <a:rPr lang="en-US" sz="1100">
                          <a:effectLst/>
                        </a:rPr>
                        <a:t>MUPIP LOAD</a:t>
                      </a:r>
                    </a:p>
                  </a:txBody>
                  <a:tcPr marL="18893" marR="18893" marT="9447" marB="9447" anchor="ctr"/>
                </a:tc>
                <a:tc>
                  <a:txBody>
                    <a:bodyPr/>
                    <a:lstStyle/>
                    <a:p>
                      <a:pPr fontAlgn="ctr"/>
                      <a:r>
                        <a:rPr lang="en-US" sz="1100">
                          <a:effectLst/>
                        </a:rPr>
                        <a:t>Although MUPIP LOAD works with concurrent access, you should always assess the significance of performing a MUPIP LOAD operation when an application is running because it may result in an inconsistent application state for the database.</a:t>
                      </a:r>
                    </a:p>
                  </a:txBody>
                  <a:tcPr marL="18893" marR="18893" marT="9447" marB="9447" anchor="ctr"/>
                </a:tc>
                <a:extLst>
                  <a:ext uri="{0D108BD9-81ED-4DB2-BD59-A6C34878D82A}">
                    <a16:rowId xmlns:a16="http://schemas.microsoft.com/office/drawing/2014/main" val="10012"/>
                  </a:ext>
                </a:extLst>
              </a:tr>
              <a:tr h="200546">
                <a:tc>
                  <a:txBody>
                    <a:bodyPr/>
                    <a:lstStyle/>
                    <a:p>
                      <a:pPr fontAlgn="ctr"/>
                      <a:r>
                        <a:rPr lang="en-US" sz="1100">
                          <a:effectLst/>
                        </a:rPr>
                        <a:t>Defragment database files to improve performance</a:t>
                      </a:r>
                    </a:p>
                  </a:txBody>
                  <a:tcPr marL="18893" marR="18893" marT="9447" marB="9447" anchor="ctr"/>
                </a:tc>
                <a:tc>
                  <a:txBody>
                    <a:bodyPr/>
                    <a:lstStyle/>
                    <a:p>
                      <a:pPr fontAlgn="ctr"/>
                      <a:r>
                        <a:rPr lang="en-US" sz="1100">
                          <a:effectLst/>
                        </a:rPr>
                        <a:t>MUPIP REORG</a:t>
                      </a:r>
                    </a:p>
                  </a:txBody>
                  <a:tcPr marL="18893" marR="18893" marT="9447" marB="9447" anchor="ctr"/>
                </a:tc>
                <a:tc>
                  <a:txBody>
                    <a:bodyPr/>
                    <a:lstStyle/>
                    <a:p>
                      <a:pPr fontAlgn="ctr"/>
                      <a:r>
                        <a:rPr lang="en-US" sz="1100">
                          <a:effectLst/>
                        </a:rPr>
                        <a:t>Concurrent access.</a:t>
                      </a:r>
                    </a:p>
                  </a:txBody>
                  <a:tcPr marL="18893" marR="18893" marT="9447" marB="9447" anchor="ctr"/>
                </a:tc>
                <a:extLst>
                  <a:ext uri="{0D108BD9-81ED-4DB2-BD59-A6C34878D82A}">
                    <a16:rowId xmlns:a16="http://schemas.microsoft.com/office/drawing/2014/main" val="10013"/>
                  </a:ext>
                </a:extLst>
              </a:tr>
              <a:tr h="200546">
                <a:tc>
                  <a:txBody>
                    <a:bodyPr/>
                    <a:lstStyle/>
                    <a:p>
                      <a:pPr fontAlgn="ctr"/>
                      <a:r>
                        <a:rPr lang="en-US" sz="1100">
                          <a:effectLst/>
                        </a:rPr>
                        <a:t>Send an asynchronous signal to a YottaDB process</a:t>
                      </a:r>
                    </a:p>
                  </a:txBody>
                  <a:tcPr marL="18893" marR="18893" marT="9447" marB="9447" anchor="ctr"/>
                </a:tc>
                <a:tc>
                  <a:txBody>
                    <a:bodyPr/>
                    <a:lstStyle/>
                    <a:p>
                      <a:pPr fontAlgn="ctr"/>
                      <a:r>
                        <a:rPr lang="en-US" sz="1100">
                          <a:effectLst/>
                        </a:rPr>
                        <a:t>MUPIP INTRPT</a:t>
                      </a:r>
                    </a:p>
                  </a:txBody>
                  <a:tcPr marL="18893" marR="18893" marT="9447" marB="9447" anchor="ctr"/>
                </a:tc>
                <a:tc>
                  <a:txBody>
                    <a:bodyPr/>
                    <a:lstStyle/>
                    <a:p>
                      <a:pPr fontAlgn="ctr"/>
                      <a:r>
                        <a:rPr lang="en-US" sz="1100">
                          <a:effectLst/>
                        </a:rPr>
                        <a:t>Non-database access.</a:t>
                      </a:r>
                    </a:p>
                  </a:txBody>
                  <a:tcPr marL="18893" marR="18893" marT="9447" marB="9447" anchor="ctr"/>
                </a:tc>
                <a:extLst>
                  <a:ext uri="{0D108BD9-81ED-4DB2-BD59-A6C34878D82A}">
                    <a16:rowId xmlns:a16="http://schemas.microsoft.com/office/drawing/2014/main" val="10014"/>
                  </a:ext>
                </a:extLst>
              </a:tr>
              <a:tr h="285152">
                <a:tc>
                  <a:txBody>
                    <a:bodyPr/>
                    <a:lstStyle/>
                    <a:p>
                      <a:pPr fontAlgn="ctr"/>
                      <a:r>
                        <a:rPr lang="en-US" sz="1100">
                          <a:effectLst/>
                        </a:rPr>
                        <a:t>Reports information related to relinkctl files and their associated shared memory segments.</a:t>
                      </a:r>
                    </a:p>
                  </a:txBody>
                  <a:tcPr marL="18893" marR="18893" marT="9447" marB="9447" anchor="ctr"/>
                </a:tc>
                <a:tc>
                  <a:txBody>
                    <a:bodyPr/>
                    <a:lstStyle/>
                    <a:p>
                      <a:pPr fontAlgn="ctr"/>
                      <a:r>
                        <a:rPr lang="en-US" sz="1100">
                          <a:effectLst/>
                        </a:rPr>
                        <a:t>MUPIP RCTLDUMP</a:t>
                      </a:r>
                    </a:p>
                  </a:txBody>
                  <a:tcPr marL="18893" marR="18893" marT="9447" marB="9447" anchor="ctr"/>
                </a:tc>
                <a:tc>
                  <a:txBody>
                    <a:bodyPr/>
                    <a:lstStyle/>
                    <a:p>
                      <a:pPr fontAlgn="ctr"/>
                      <a:r>
                        <a:rPr lang="en-US" sz="1100">
                          <a:effectLst/>
                        </a:rPr>
                        <a:t>Non-database access.</a:t>
                      </a:r>
                    </a:p>
                  </a:txBody>
                  <a:tcPr marL="18893" marR="18893" marT="9447" marB="9447" anchor="ctr"/>
                </a:tc>
                <a:extLst>
                  <a:ext uri="{0D108BD9-81ED-4DB2-BD59-A6C34878D82A}">
                    <a16:rowId xmlns:a16="http://schemas.microsoft.com/office/drawing/2014/main" val="10015"/>
                  </a:ext>
                </a:extLst>
              </a:tr>
              <a:tr h="115940">
                <a:tc>
                  <a:txBody>
                    <a:bodyPr/>
                    <a:lstStyle/>
                    <a:p>
                      <a:pPr fontAlgn="ctr"/>
                      <a:r>
                        <a:rPr lang="en-US" sz="1100">
                          <a:effectLst/>
                        </a:rPr>
                        <a:t>Stop YottaDB processes</a:t>
                      </a:r>
                    </a:p>
                  </a:txBody>
                  <a:tcPr marL="18893" marR="18893" marT="9447" marB="9447" anchor="ctr"/>
                </a:tc>
                <a:tc>
                  <a:txBody>
                    <a:bodyPr/>
                    <a:lstStyle/>
                    <a:p>
                      <a:pPr fontAlgn="ctr"/>
                      <a:r>
                        <a:rPr lang="en-US" sz="1100">
                          <a:effectLst/>
                        </a:rPr>
                        <a:t>MUPIP STOP</a:t>
                      </a:r>
                    </a:p>
                  </a:txBody>
                  <a:tcPr marL="18893" marR="18893" marT="9447" marB="9447" anchor="ctr"/>
                </a:tc>
                <a:tc>
                  <a:txBody>
                    <a:bodyPr/>
                    <a:lstStyle/>
                    <a:p>
                      <a:pPr fontAlgn="ctr"/>
                      <a:r>
                        <a:rPr lang="en-US" sz="1100" dirty="0">
                          <a:effectLst/>
                        </a:rPr>
                        <a:t>Non-database access.</a:t>
                      </a:r>
                    </a:p>
                  </a:txBody>
                  <a:tcPr marL="18893" marR="18893" marT="9447" marB="9447" anchor="ctr"/>
                </a:tc>
                <a:extLst>
                  <a:ext uri="{0D108BD9-81ED-4DB2-BD59-A6C34878D82A}">
                    <a16:rowId xmlns:a16="http://schemas.microsoft.com/office/drawing/2014/main" val="10016"/>
                  </a:ext>
                </a:extLst>
              </a:tr>
            </a:tbl>
          </a:graphicData>
        </a:graphic>
      </p:graphicFrame>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139297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4A6C9A-1201-8647-8A13-C6B6BC620944}"/>
              </a:ext>
            </a:extLst>
          </p:cNvPr>
          <p:cNvSpPr>
            <a:spLocks noGrp="1"/>
          </p:cNvSpPr>
          <p:nvPr>
            <p:ph type="title"/>
          </p:nvPr>
        </p:nvSpPr>
        <p:spPr/>
        <p:txBody>
          <a:bodyPr/>
          <a:lstStyle/>
          <a:p>
            <a:r>
              <a:rPr lang="en-US" dirty="0"/>
              <a:t>Relational and non-relational defined</a:t>
            </a:r>
          </a:p>
        </p:txBody>
      </p:sp>
      <p:sp>
        <p:nvSpPr>
          <p:cNvPr id="2" name="Date Placeholder 1">
            <a:extLst>
              <a:ext uri="{FF2B5EF4-FFF2-40B4-BE49-F238E27FC236}">
                <a16:creationId xmlns:a16="http://schemas.microsoft.com/office/drawing/2014/main" id="{945FECC6-6450-814B-A22E-4E8C6584FBA5}"/>
              </a:ext>
            </a:extLst>
          </p:cNvPr>
          <p:cNvSpPr>
            <a:spLocks noGrp="1"/>
          </p:cNvSpPr>
          <p:nvPr>
            <p:ph type="dt" sz="half" idx="10"/>
          </p:nvPr>
        </p:nvSpPr>
        <p:spPr/>
        <p:txBody>
          <a:bodyPr/>
          <a:lstStyle/>
          <a:p>
            <a:r>
              <a:rPr lang="en-US"/>
              <a:t>18-Dec-19</a:t>
            </a:r>
            <a:endParaRPr lang="de-DE"/>
          </a:p>
        </p:txBody>
      </p:sp>
      <p:sp>
        <p:nvSpPr>
          <p:cNvPr id="3" name="Footer Placeholder 2">
            <a:extLst>
              <a:ext uri="{FF2B5EF4-FFF2-40B4-BE49-F238E27FC236}">
                <a16:creationId xmlns:a16="http://schemas.microsoft.com/office/drawing/2014/main" id="{5BCDD635-CDB1-7D46-961B-BCADE858C033}"/>
              </a:ext>
            </a:extLst>
          </p:cNvPr>
          <p:cNvSpPr>
            <a:spLocks noGrp="1"/>
          </p:cNvSpPr>
          <p:nvPr>
            <p:ph type="ftr" sz="quarter" idx="11"/>
          </p:nvPr>
        </p:nvSpPr>
        <p:spPr/>
        <p:txBody>
          <a:bodyPr/>
          <a:lstStyle/>
          <a:p>
            <a:r>
              <a:rPr lang="de-DE"/>
              <a:t>YottaDB Foundation</a:t>
            </a:r>
          </a:p>
        </p:txBody>
      </p:sp>
      <p:sp>
        <p:nvSpPr>
          <p:cNvPr id="4" name="Slide Number Placeholder 3">
            <a:extLst>
              <a:ext uri="{FF2B5EF4-FFF2-40B4-BE49-F238E27FC236}">
                <a16:creationId xmlns:a16="http://schemas.microsoft.com/office/drawing/2014/main" id="{F265070F-893A-9A43-BB35-30A7B7E55603}"/>
              </a:ext>
            </a:extLst>
          </p:cNvPr>
          <p:cNvSpPr>
            <a:spLocks noGrp="1"/>
          </p:cNvSpPr>
          <p:nvPr>
            <p:ph type="sldNum" sz="quarter" idx="12"/>
          </p:nvPr>
        </p:nvSpPr>
        <p:spPr/>
        <p:txBody>
          <a:bodyPr/>
          <a:lstStyle/>
          <a:p>
            <a:fld id="{5C3B061B-9F90-499E-9525-91E51689BDCC}" type="slidenum">
              <a:rPr lang="de-DE" smtClean="0"/>
              <a:pPr/>
              <a:t>5</a:t>
            </a:fld>
            <a:endParaRPr lang="de-DE" dirty="0"/>
          </a:p>
        </p:txBody>
      </p:sp>
      <p:sp>
        <p:nvSpPr>
          <p:cNvPr id="8" name="Content Placeholder 7">
            <a:extLst>
              <a:ext uri="{FF2B5EF4-FFF2-40B4-BE49-F238E27FC236}">
                <a16:creationId xmlns:a16="http://schemas.microsoft.com/office/drawing/2014/main" id="{83F41437-9013-3344-A0E5-6D5F6F64E60E}"/>
              </a:ext>
            </a:extLst>
          </p:cNvPr>
          <p:cNvSpPr>
            <a:spLocks noGrp="1"/>
          </p:cNvSpPr>
          <p:nvPr>
            <p:ph idx="14"/>
          </p:nvPr>
        </p:nvSpPr>
        <p:spPr>
          <a:xfrm>
            <a:off x="1786775" y="1410949"/>
            <a:ext cx="7905866" cy="4189752"/>
          </a:xfrm>
        </p:spPr>
        <p:txBody>
          <a:bodyPr/>
          <a:lstStyle/>
          <a:p>
            <a:pPr marL="342900" indent="-342900">
              <a:buFont typeface="Arial" panose="020B0604020202020204" pitchFamily="34" charset="0"/>
              <a:buChar char="•"/>
            </a:pPr>
            <a:r>
              <a:rPr lang="en-US" dirty="0"/>
              <a:t>Relational databases (RDBMS, SQL Databases)</a:t>
            </a:r>
          </a:p>
          <a:p>
            <a:pPr marL="800100" lvl="1" indent="-342900">
              <a:buFont typeface="Arial" panose="020B0604020202020204" pitchFamily="34" charset="0"/>
              <a:buChar char="•"/>
            </a:pPr>
            <a:r>
              <a:rPr lang="en-US" dirty="0"/>
              <a:t>Example: Microsoft SQL Server, Oracle Database, IBM DB2, MySQL</a:t>
            </a:r>
          </a:p>
          <a:p>
            <a:pPr marL="800100" lvl="1" indent="-342900">
              <a:buFont typeface="Arial" panose="020B0604020202020204" pitchFamily="34" charset="0"/>
              <a:buChar char="•"/>
            </a:pPr>
            <a:r>
              <a:rPr lang="en-US" dirty="0"/>
              <a:t>Mostly used in large enterprise scenarios</a:t>
            </a:r>
          </a:p>
          <a:p>
            <a:pPr marL="800100" lvl="1" indent="-342900">
              <a:buFont typeface="Arial" panose="020B0604020202020204" pitchFamily="34" charset="0"/>
              <a:buChar char="•"/>
            </a:pPr>
            <a:r>
              <a:rPr lang="en-US" dirty="0"/>
              <a:t>Analytical RDBMS (OLAP, MPP) solutions are Analytics Platform System, Teradata, Netezza </a:t>
            </a:r>
          </a:p>
          <a:p>
            <a:pPr marL="342900" indent="-342900">
              <a:buFont typeface="Arial" panose="020B0604020202020204" pitchFamily="34" charset="0"/>
              <a:buChar char="•"/>
            </a:pPr>
            <a:r>
              <a:rPr lang="en-US" dirty="0"/>
              <a:t>Non-relational databases (NoSQL databases) </a:t>
            </a:r>
          </a:p>
          <a:p>
            <a:pPr marL="800100" lvl="1" indent="-342900">
              <a:buFont typeface="Arial" panose="020B0604020202020204" pitchFamily="34" charset="0"/>
              <a:buChar char="•"/>
            </a:pPr>
            <a:r>
              <a:rPr lang="en-US" dirty="0"/>
              <a:t>Example: </a:t>
            </a:r>
            <a:r>
              <a:rPr lang="en-US" dirty="0" err="1"/>
              <a:t>YottaDB</a:t>
            </a:r>
            <a:r>
              <a:rPr lang="en-US" dirty="0"/>
              <a:t>, Azure Cosmos DB, MongoDB, Cassandra</a:t>
            </a:r>
          </a:p>
          <a:p>
            <a:pPr marL="800100" lvl="1" indent="-342900">
              <a:buFont typeface="Arial" panose="020B0604020202020204" pitchFamily="34" charset="0"/>
              <a:buChar char="•"/>
            </a:pPr>
            <a:r>
              <a:rPr lang="en-US" dirty="0"/>
              <a:t>Four categories: Key-value stores, Wide-column stores, Document stores and Graph stores</a:t>
            </a:r>
          </a:p>
        </p:txBody>
      </p:sp>
    </p:spTree>
    <p:extLst>
      <p:ext uri="{BB962C8B-B14F-4D97-AF65-F5344CB8AC3E}">
        <p14:creationId xmlns:p14="http://schemas.microsoft.com/office/powerpoint/2010/main" val="2230848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en-US" dirty="0"/>
              <a:t>MUPIP CREATE </a:t>
            </a:r>
            <a:endParaRPr lang="th-TH" altLang="en-US" dirty="0"/>
          </a:p>
        </p:txBody>
      </p:sp>
      <p:sp>
        <p:nvSpPr>
          <p:cNvPr id="2" name="Content Placeholder 1"/>
          <p:cNvSpPr>
            <a:spLocks noGrp="1"/>
          </p:cNvSpPr>
          <p:nvPr>
            <p:ph idx="14"/>
          </p:nvPr>
        </p:nvSpPr>
        <p:spPr>
          <a:xfrm>
            <a:off x="1786775" y="1677547"/>
            <a:ext cx="7905866" cy="3923154"/>
          </a:xfrm>
        </p:spPr>
        <p:txBody>
          <a:bodyPr/>
          <a:lstStyle/>
          <a:p>
            <a:pPr marL="342900" indent="-342900">
              <a:lnSpc>
                <a:spcPct val="90000"/>
              </a:lnSpc>
              <a:buFont typeface="Arial" panose="020B0604020202020204" pitchFamily="34" charset="0"/>
              <a:buChar char="•"/>
            </a:pPr>
            <a:r>
              <a:rPr lang="en-US" altLang="en-US" dirty="0"/>
              <a:t>The CREATE command generates database files using the information stored in the Global Directory.  The command uses the global directory to map a region to a segment and a segment to a file.  CREATE also initializes the </a:t>
            </a:r>
            <a:r>
              <a:rPr lang="en-US" altLang="en-US" dirty="0" err="1"/>
              <a:t>Greystone</a:t>
            </a:r>
            <a:r>
              <a:rPr lang="en-US" altLang="en-US" dirty="0"/>
              <a:t> Technology Database Structure (GDS).</a:t>
            </a:r>
          </a:p>
          <a:p>
            <a:pPr marL="342900" indent="-342900">
              <a:lnSpc>
                <a:spcPct val="90000"/>
              </a:lnSpc>
              <a:buFont typeface="Arial" panose="020B0604020202020204" pitchFamily="34" charset="0"/>
              <a:buChar char="•"/>
            </a:pPr>
            <a:r>
              <a:rPr lang="en-US" altLang="en-US" dirty="0"/>
              <a:t>Use the MUPIP CREATE command to create (1) a new database or (2) a new copy of a previously existing file during a database reorganization.  If a database file already exists for the segment, CREATE takes no action.</a:t>
            </a:r>
          </a:p>
          <a:p>
            <a:pPr>
              <a:lnSpc>
                <a:spcPct val="90000"/>
              </a:lnSpc>
            </a:pPr>
            <a:endParaRPr lang="th-TH" altLang="en-US"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50</a:t>
            </a:fld>
            <a:endParaRPr lang="de-DE" dirty="0"/>
          </a:p>
        </p:txBody>
      </p:sp>
    </p:spTree>
    <p:extLst>
      <p:ext uri="{BB962C8B-B14F-4D97-AF65-F5344CB8AC3E}">
        <p14:creationId xmlns:p14="http://schemas.microsoft.com/office/powerpoint/2010/main" val="1618677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MUPIP CREATE (Cont.)</a:t>
            </a:r>
            <a:endParaRPr lang="en-US" dirty="0"/>
          </a:p>
        </p:txBody>
      </p:sp>
      <p:sp>
        <p:nvSpPr>
          <p:cNvPr id="3" name="Content Placeholder 2"/>
          <p:cNvSpPr>
            <a:spLocks noGrp="1"/>
          </p:cNvSpPr>
          <p:nvPr>
            <p:ph idx="14"/>
          </p:nvPr>
        </p:nvSpPr>
        <p:spPr>
          <a:xfrm>
            <a:off x="1786775" y="1533167"/>
            <a:ext cx="7905866" cy="4067533"/>
          </a:xfrm>
        </p:spPr>
        <p:txBody>
          <a:bodyPr/>
          <a:lstStyle/>
          <a:p>
            <a:pPr marL="457200" indent="-457200">
              <a:buFont typeface="Times New Roman" panose="02020603050405020304" pitchFamily="18" charset="0"/>
              <a:buChar char="•"/>
            </a:pPr>
            <a:r>
              <a:rPr lang="en-US" altLang="en-US" dirty="0"/>
              <a:t>The format of the CREATE command is:</a:t>
            </a:r>
          </a:p>
          <a:p>
            <a:pPr marL="838200" lvl="1" indent="-381000"/>
            <a:r>
              <a:rPr lang="en-US" altLang="en-US" dirty="0"/>
              <a:t>MUPIP&gt; CREATE -region </a:t>
            </a:r>
          </a:p>
          <a:p>
            <a:pPr marL="457200" indent="-457200">
              <a:buFont typeface="Times New Roman" panose="02020603050405020304" pitchFamily="18" charset="0"/>
              <a:buChar char="•"/>
            </a:pPr>
            <a:r>
              <a:rPr lang="en-US" altLang="en-US" dirty="0"/>
              <a:t>Create takes only one qualifier.  The optional -region qualifier specifies a single region for which to create a database file.  By default,  CREATE sets up database files for all regions in the current Global Directory that have no corresponding file</a:t>
            </a:r>
          </a:p>
          <a:p>
            <a:pPr marL="342900" indent="-342900">
              <a:buFont typeface="Arial" panose="020B0604020202020204" pitchFamily="34" charset="0"/>
              <a:buChar char="•"/>
            </a:pPr>
            <a:r>
              <a:rPr lang="en-US" altLang="en-US" dirty="0"/>
              <a:t>To create a database file for the UBG region based upon the </a:t>
            </a:r>
            <a:r>
              <a:rPr lang="en-US" altLang="en-US" dirty="0" err="1"/>
              <a:t>mumps.gld</a:t>
            </a:r>
            <a:r>
              <a:rPr lang="en-US" altLang="en-US" dirty="0"/>
              <a:t> file:</a:t>
            </a:r>
            <a:endParaRPr lang="en-US" altLang="en-US" b="1" dirty="0"/>
          </a:p>
          <a:p>
            <a:pPr lvl="1"/>
            <a:r>
              <a:rPr lang="en-US" altLang="en-US" b="1" dirty="0"/>
              <a:t>MUPIP&gt; CREATE -REGION=DATA</a:t>
            </a:r>
          </a:p>
          <a:p>
            <a:pPr lvl="1"/>
            <a:r>
              <a:rPr lang="en-US" altLang="en-US" b="1" dirty="0"/>
              <a:t>$ </a:t>
            </a:r>
            <a:r>
              <a:rPr lang="en-US" altLang="en-US" b="1" dirty="0" err="1"/>
              <a:t>mupip</a:t>
            </a:r>
            <a:r>
              <a:rPr lang="en-US" altLang="en-US" b="1" dirty="0"/>
              <a:t> create -region=DATA</a:t>
            </a:r>
          </a:p>
          <a:p>
            <a:pPr lvl="1"/>
            <a:r>
              <a:rPr lang="en-US" altLang="en-US" dirty="0"/>
              <a:t>Created file /</a:t>
            </a:r>
            <a:r>
              <a:rPr lang="en-US" altLang="en-US" dirty="0" err="1"/>
              <a:t>ydbinst</a:t>
            </a:r>
            <a:r>
              <a:rPr lang="en-US" altLang="en-US" dirty="0"/>
              <a:t>/</a:t>
            </a:r>
            <a:r>
              <a:rPr lang="en-US" altLang="en-US" dirty="0" err="1"/>
              <a:t>gbls</a:t>
            </a:r>
            <a:r>
              <a:rPr lang="en-US" altLang="en-US" dirty="0"/>
              <a:t>/</a:t>
            </a:r>
            <a:r>
              <a:rPr lang="en-US" altLang="en-US" dirty="0" err="1"/>
              <a:t>mumps.data</a:t>
            </a:r>
            <a:endParaRPr lang="th-TH" altLang="en-US" dirty="0"/>
          </a:p>
          <a:p>
            <a:pPr marL="457200" indent="-457200">
              <a:buFont typeface="Times New Roman" panose="02020603050405020304" pitchFamily="18" charset="0"/>
              <a:buChar char="•"/>
            </a:pPr>
            <a:endParaRPr lang="en-US" altLang="en-US" dirty="0"/>
          </a:p>
          <a:p>
            <a:pPr marL="457200" indent="-457200">
              <a:buFont typeface="Times New Roman" panose="02020603050405020304" pitchFamily="18" charset="0"/>
              <a:buChar char="•"/>
            </a:pPr>
            <a:endParaRPr lang="en-US" altLang="en-US" dirty="0"/>
          </a:p>
          <a:p>
            <a:endParaRPr lang="en-US" dirty="0"/>
          </a:p>
        </p:txBody>
      </p:sp>
      <p:sp>
        <p:nvSpPr>
          <p:cNvPr id="4" name="Date Placeholder 3"/>
          <p:cNvSpPr>
            <a:spLocks noGrp="1"/>
          </p:cNvSpPr>
          <p:nvPr>
            <p:ph type="dt" sz="half" idx="10"/>
          </p:nvPr>
        </p:nvSpPr>
        <p:spPr/>
        <p:txBody>
          <a:bodyPr/>
          <a:lstStyle/>
          <a:p>
            <a:r>
              <a:rPr lang="en-US"/>
              <a:t>18-Dec-19</a:t>
            </a:r>
            <a:endParaRPr lang="de-DE"/>
          </a:p>
        </p:txBody>
      </p:sp>
      <p:sp>
        <p:nvSpPr>
          <p:cNvPr id="5" name="Footer Placeholder 4"/>
          <p:cNvSpPr>
            <a:spLocks noGrp="1"/>
          </p:cNvSpPr>
          <p:nvPr>
            <p:ph type="ftr" sz="quarter" idx="11"/>
          </p:nvPr>
        </p:nvSpPr>
        <p:spPr/>
        <p:txBody>
          <a:bodyPr/>
          <a:lstStyle/>
          <a:p>
            <a:r>
              <a:rPr lang="de-DE"/>
              <a:t>YottaDB Foundation</a:t>
            </a:r>
          </a:p>
        </p:txBody>
      </p:sp>
      <p:sp>
        <p:nvSpPr>
          <p:cNvPr id="6" name="Slide Number Placeholder 5"/>
          <p:cNvSpPr>
            <a:spLocks noGrp="1"/>
          </p:cNvSpPr>
          <p:nvPr>
            <p:ph type="sldNum" sz="quarter" idx="12"/>
          </p:nvPr>
        </p:nvSpPr>
        <p:spPr/>
        <p:txBody>
          <a:bodyPr/>
          <a:lstStyle/>
          <a:p>
            <a:fld id="{5C3B061B-9F90-499E-9525-91E51689BDCC}" type="slidenum">
              <a:rPr lang="de-DE" smtClean="0"/>
              <a:pPr/>
              <a:t>51</a:t>
            </a:fld>
            <a:endParaRPr lang="de-DE" dirty="0"/>
          </a:p>
        </p:txBody>
      </p:sp>
    </p:spTree>
    <p:extLst>
      <p:ext uri="{BB962C8B-B14F-4D97-AF65-F5344CB8AC3E}">
        <p14:creationId xmlns:p14="http://schemas.microsoft.com/office/powerpoint/2010/main" val="1531917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en-US"/>
              <a:t>MUPIP EXTEND </a:t>
            </a:r>
            <a:endParaRPr lang="th-TH" altLang="en-US"/>
          </a:p>
        </p:txBody>
      </p:sp>
      <p:sp>
        <p:nvSpPr>
          <p:cNvPr id="2" name="Content Placeholder 1"/>
          <p:cNvSpPr>
            <a:spLocks noGrp="1"/>
          </p:cNvSpPr>
          <p:nvPr>
            <p:ph idx="14"/>
          </p:nvPr>
        </p:nvSpPr>
        <p:spPr>
          <a:xfrm>
            <a:off x="1786775" y="2131309"/>
            <a:ext cx="7905866" cy="4095034"/>
          </a:xfrm>
        </p:spPr>
        <p:txBody>
          <a:bodyPr/>
          <a:lstStyle/>
          <a:p>
            <a:pPr marL="342900" indent="-342900">
              <a:lnSpc>
                <a:spcPct val="90000"/>
              </a:lnSpc>
              <a:buFont typeface="Arial" panose="020B0604020202020204" pitchFamily="34" charset="0"/>
              <a:buChar char="•"/>
            </a:pPr>
            <a:r>
              <a:rPr lang="en-US" altLang="en-US" dirty="0"/>
              <a:t>The EXTEND command increases the size of a database file.  A database file will extend under normal use.  There is usually no need to extend a file with the EXTEND command</a:t>
            </a:r>
          </a:p>
          <a:p>
            <a:pPr marL="342900" indent="-342900">
              <a:lnSpc>
                <a:spcPct val="90000"/>
              </a:lnSpc>
              <a:buFont typeface="Arial" panose="020B0604020202020204" pitchFamily="34" charset="0"/>
              <a:buChar char="•"/>
            </a:pPr>
            <a:r>
              <a:rPr lang="en-US" altLang="en-US" dirty="0"/>
              <a:t>The format for the EXTEND command is:</a:t>
            </a:r>
          </a:p>
          <a:p>
            <a:pPr lvl="1">
              <a:lnSpc>
                <a:spcPct val="90000"/>
              </a:lnSpc>
            </a:pPr>
            <a:r>
              <a:rPr lang="en-US" altLang="en-US" dirty="0"/>
              <a:t>MUPIP &gt; EXTEND –BLOCKS= [#] region name</a:t>
            </a:r>
          </a:p>
          <a:p>
            <a:pPr marL="800100" lvl="1" indent="-342900">
              <a:lnSpc>
                <a:spcPct val="90000"/>
              </a:lnSpc>
              <a:buFont typeface="Arial" panose="020B0604020202020204" pitchFamily="34" charset="0"/>
              <a:buChar char="•"/>
            </a:pPr>
            <a:r>
              <a:rPr lang="en-US" altLang="en-US" dirty="0"/>
              <a:t>After the blocks qualifier, enter the number of database blocks you want the database file to be extended.  Also enter the region name that you want to extend</a:t>
            </a:r>
            <a:endParaRPr lang="th-TH" altLang="en-US"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52</a:t>
            </a:fld>
            <a:endParaRPr lang="de-DE" dirty="0"/>
          </a:p>
        </p:txBody>
      </p:sp>
    </p:spTree>
    <p:extLst>
      <p:ext uri="{BB962C8B-B14F-4D97-AF65-F5344CB8AC3E}">
        <p14:creationId xmlns:p14="http://schemas.microsoft.com/office/powerpoint/2010/main" val="3683773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altLang="en-US"/>
              <a:t>MUPIP EXTEND Example</a:t>
            </a:r>
            <a:endParaRPr lang="th-TH" altLang="en-US"/>
          </a:p>
        </p:txBody>
      </p:sp>
      <p:sp>
        <p:nvSpPr>
          <p:cNvPr id="2" name="Content Placeholder 1"/>
          <p:cNvSpPr>
            <a:spLocks noGrp="1"/>
          </p:cNvSpPr>
          <p:nvPr>
            <p:ph idx="14"/>
          </p:nvPr>
        </p:nvSpPr>
        <p:spPr/>
        <p:txBody>
          <a:bodyPr/>
          <a:lstStyle/>
          <a:p>
            <a:pPr marL="342900" indent="-342900">
              <a:buFont typeface="Arial" panose="020B0604020202020204" pitchFamily="34" charset="0"/>
              <a:buChar char="•"/>
            </a:pPr>
            <a:r>
              <a:rPr lang="en-US" altLang="en-US" sz="2800" dirty="0"/>
              <a:t>To extend the TBLS UBG database file by 1000 database blocks:</a:t>
            </a:r>
            <a:endParaRPr lang="en-US" altLang="en-US" sz="2800" b="1" dirty="0"/>
          </a:p>
          <a:p>
            <a:pPr lvl="1"/>
            <a:r>
              <a:rPr lang="en-US" altLang="en-US" sz="2800" b="1" dirty="0"/>
              <a:t>$ </a:t>
            </a:r>
            <a:r>
              <a:rPr lang="en-US" altLang="en-US" sz="2800" b="1" dirty="0" err="1"/>
              <a:t>mupip</a:t>
            </a:r>
            <a:r>
              <a:rPr lang="en-US" altLang="en-US" sz="2800" b="1" dirty="0"/>
              <a:t> extend -blocks=1000 DATA</a:t>
            </a:r>
          </a:p>
          <a:p>
            <a:pPr lvl="2"/>
            <a:r>
              <a:rPr lang="en-US" altLang="en-US" dirty="0"/>
              <a:t>Extension successful, file /educ9/</a:t>
            </a:r>
            <a:r>
              <a:rPr lang="en-US" altLang="en-US" dirty="0" err="1"/>
              <a:t>gbls</a:t>
            </a:r>
            <a:r>
              <a:rPr lang="en-US" altLang="en-US" dirty="0"/>
              <a:t>/</a:t>
            </a:r>
            <a:r>
              <a:rPr lang="en-US" altLang="en-US" dirty="0" err="1"/>
              <a:t>mumps.data</a:t>
            </a:r>
            <a:r>
              <a:rPr lang="en-US" altLang="en-US" dirty="0"/>
              <a:t> extended by 1000 blocks.  Total blocks = 22024</a:t>
            </a:r>
          </a:p>
          <a:p>
            <a:endParaRPr lang="en-US" sz="2800"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53</a:t>
            </a:fld>
            <a:endParaRPr lang="de-DE" dirty="0"/>
          </a:p>
        </p:txBody>
      </p:sp>
    </p:spTree>
    <p:extLst>
      <p:ext uri="{BB962C8B-B14F-4D97-AF65-F5344CB8AC3E}">
        <p14:creationId xmlns:p14="http://schemas.microsoft.com/office/powerpoint/2010/main" val="3763147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ltLang="en-US"/>
              <a:t>MUPIP RUNDOWN </a:t>
            </a:r>
            <a:endParaRPr lang="th-TH" altLang="en-US"/>
          </a:p>
        </p:txBody>
      </p:sp>
      <p:sp>
        <p:nvSpPr>
          <p:cNvPr id="2" name="Content Placeholder 1"/>
          <p:cNvSpPr>
            <a:spLocks noGrp="1"/>
          </p:cNvSpPr>
          <p:nvPr>
            <p:ph idx="14"/>
          </p:nvPr>
        </p:nvSpPr>
        <p:spPr>
          <a:xfrm>
            <a:off x="1786775" y="1505667"/>
            <a:ext cx="7905866" cy="4095034"/>
          </a:xfrm>
        </p:spPr>
        <p:txBody>
          <a:bodyPr/>
          <a:lstStyle/>
          <a:p>
            <a:pPr marL="342900" indent="-342900">
              <a:buFont typeface="Arial" panose="020B0604020202020204" pitchFamily="34" charset="0"/>
              <a:buChar char="•"/>
            </a:pPr>
            <a:r>
              <a:rPr lang="en-US" altLang="en-US" sz="2800" dirty="0"/>
              <a:t>When database files have not be properly closed, RUNDOWN closes currently inactive databases and releases the central memory they claim</a:t>
            </a:r>
          </a:p>
          <a:p>
            <a:pPr marL="800100" lvl="1" indent="-342900">
              <a:buFont typeface="Arial" panose="020B0604020202020204" pitchFamily="34" charset="0"/>
              <a:buChar char="•"/>
            </a:pPr>
            <a:r>
              <a:rPr lang="en-US" altLang="en-US" sz="2800" dirty="0"/>
              <a:t>In normal operation, the last process to close a database file performs the RUNDOWN actions.</a:t>
            </a:r>
          </a:p>
          <a:p>
            <a:pPr marL="342900" indent="-342900">
              <a:buFont typeface="Arial" panose="020B0604020202020204" pitchFamily="34" charset="0"/>
              <a:buChar char="•"/>
            </a:pPr>
            <a:r>
              <a:rPr lang="en-US" altLang="en-US" sz="2800" dirty="0"/>
              <a:t>The format of the INTEG command is:</a:t>
            </a:r>
          </a:p>
          <a:p>
            <a:pPr lvl="1"/>
            <a:r>
              <a:rPr lang="en-US" altLang="en-US" sz="2800" dirty="0"/>
              <a:t>MUPIP&gt; RUNDOWN -FILE  file-name</a:t>
            </a:r>
          </a:p>
          <a:p>
            <a:pPr lvl="1"/>
            <a:r>
              <a:rPr lang="en-US" altLang="en-US" sz="2800" dirty="0"/>
              <a:t>MUPIP&gt; RUNDOWN -REGION  region-list</a:t>
            </a:r>
            <a:endParaRPr lang="th-TH" altLang="en-US" sz="2800"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54</a:t>
            </a:fld>
            <a:endParaRPr lang="de-DE" dirty="0"/>
          </a:p>
        </p:txBody>
      </p:sp>
    </p:spTree>
    <p:extLst>
      <p:ext uri="{BB962C8B-B14F-4D97-AF65-F5344CB8AC3E}">
        <p14:creationId xmlns:p14="http://schemas.microsoft.com/office/powerpoint/2010/main" val="3522600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en-US"/>
              <a:t>MUPIP RUNDOWN Example</a:t>
            </a:r>
            <a:endParaRPr lang="th-TH" altLang="en-US"/>
          </a:p>
        </p:txBody>
      </p:sp>
      <p:sp>
        <p:nvSpPr>
          <p:cNvPr id="2" name="Content Placeholder 1"/>
          <p:cNvSpPr>
            <a:spLocks noGrp="1"/>
          </p:cNvSpPr>
          <p:nvPr>
            <p:ph idx="14"/>
          </p:nvPr>
        </p:nvSpPr>
        <p:spPr>
          <a:xfrm>
            <a:off x="1786775" y="2063135"/>
            <a:ext cx="7905866" cy="3537565"/>
          </a:xfrm>
        </p:spPr>
        <p:txBody>
          <a:bodyPr/>
          <a:lstStyle/>
          <a:p>
            <a:pPr marL="342900" indent="-342900">
              <a:buFont typeface="Arial" panose="020B0604020202020204" pitchFamily="34" charset="0"/>
              <a:buChar char="•"/>
            </a:pPr>
            <a:r>
              <a:rPr lang="en-US" altLang="en-US" dirty="0"/>
              <a:t>To verify that the memory associated with the file </a:t>
            </a:r>
            <a:r>
              <a:rPr lang="en-US" altLang="en-US" dirty="0" err="1"/>
              <a:t>mumps.ubg</a:t>
            </a:r>
            <a:r>
              <a:rPr lang="en-US" altLang="en-US" dirty="0"/>
              <a:t> has been flushed into the database file and the file is closed:</a:t>
            </a:r>
            <a:endParaRPr lang="en-US" altLang="en-US" b="1" dirty="0"/>
          </a:p>
          <a:p>
            <a:pPr lvl="1"/>
            <a:r>
              <a:rPr lang="en-US" altLang="en-US" b="1" dirty="0"/>
              <a:t>MUPIP&gt; RUNDOWN -REG DATA</a:t>
            </a:r>
          </a:p>
          <a:p>
            <a:pPr lvl="2"/>
            <a:r>
              <a:rPr lang="en-US" altLang="en-US" dirty="0"/>
              <a:t>%GTM-I-MUFILRNDWNSUC, File successfully rundown.</a:t>
            </a:r>
            <a:endParaRPr lang="th-TH" alt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55</a:t>
            </a:fld>
            <a:endParaRPr lang="de-DE" dirty="0"/>
          </a:p>
        </p:txBody>
      </p:sp>
    </p:spTree>
    <p:extLst>
      <p:ext uri="{BB962C8B-B14F-4D97-AF65-F5344CB8AC3E}">
        <p14:creationId xmlns:p14="http://schemas.microsoft.com/office/powerpoint/2010/main" val="1227216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a:t>MUPIP FREEZE</a:t>
            </a:r>
            <a:endParaRPr lang="th-TH" altLang="en-US"/>
          </a:p>
        </p:txBody>
      </p:sp>
      <p:sp>
        <p:nvSpPr>
          <p:cNvPr id="2" name="Content Placeholder 1"/>
          <p:cNvSpPr>
            <a:spLocks noGrp="1"/>
          </p:cNvSpPr>
          <p:nvPr>
            <p:ph idx="14"/>
          </p:nvPr>
        </p:nvSpPr>
        <p:spPr>
          <a:xfrm>
            <a:off x="1786775" y="1464606"/>
            <a:ext cx="7905866" cy="2871059"/>
          </a:xfrm>
        </p:spPr>
        <p:txBody>
          <a:bodyPr/>
          <a:lstStyle/>
          <a:p>
            <a:pPr marL="457200" indent="-457200">
              <a:lnSpc>
                <a:spcPct val="90000"/>
              </a:lnSpc>
              <a:buFont typeface="Arial" panose="020B0604020202020204" pitchFamily="34" charset="0"/>
              <a:buChar char="•"/>
            </a:pPr>
            <a:r>
              <a:rPr lang="en-US" altLang="en-US" sz="2800" dirty="0"/>
              <a:t>The FREEZE command makes a database unavailable for update</a:t>
            </a:r>
          </a:p>
          <a:p>
            <a:pPr marL="800100" lvl="1" indent="-342900">
              <a:lnSpc>
                <a:spcPct val="90000"/>
              </a:lnSpc>
              <a:buFont typeface="Arial" panose="020B0604020202020204" pitchFamily="34" charset="0"/>
              <a:buChar char="•"/>
            </a:pPr>
            <a:r>
              <a:rPr lang="en-US" altLang="en-US" sz="2400" dirty="0"/>
              <a:t>Use FREEZE to coordinate database activity with the invocation of an operating system utility that accesses the database file</a:t>
            </a:r>
          </a:p>
          <a:p>
            <a:pPr marL="457200" indent="-457200">
              <a:lnSpc>
                <a:spcPct val="90000"/>
              </a:lnSpc>
              <a:buFont typeface="Arial" panose="020B0604020202020204" pitchFamily="34" charset="0"/>
              <a:buChar char="•"/>
            </a:pPr>
            <a:r>
              <a:rPr lang="en-US" altLang="en-US" sz="2800" dirty="0"/>
              <a:t>The format of the FREEZE command is:</a:t>
            </a:r>
          </a:p>
          <a:p>
            <a:pPr lvl="1">
              <a:lnSpc>
                <a:spcPct val="90000"/>
              </a:lnSpc>
            </a:pPr>
            <a:r>
              <a:rPr lang="en-US" altLang="en-US" sz="2400" dirty="0"/>
              <a:t>MUPIP&gt; FREEZE [-qualifier] file-name</a:t>
            </a:r>
          </a:p>
          <a:p>
            <a:pPr lvl="1">
              <a:lnSpc>
                <a:spcPct val="90000"/>
              </a:lnSpc>
            </a:pPr>
            <a:r>
              <a:rPr lang="en-US" altLang="en-US" sz="2400" dirty="0"/>
              <a:t>MUPIP&gt; FREEZE [-qualifier] region-list</a:t>
            </a:r>
          </a:p>
          <a:p>
            <a:pPr marL="800100" lvl="1" indent="-342900">
              <a:lnSpc>
                <a:spcPct val="90000"/>
              </a:lnSpc>
              <a:buFont typeface="Arial" panose="020B0604020202020204" pitchFamily="34" charset="0"/>
              <a:buChar char="•"/>
            </a:pPr>
            <a:r>
              <a:rPr lang="en-US" altLang="en-US" sz="2400" dirty="0"/>
              <a:t>The FREEZE command must include one of the following two qualifiers:</a:t>
            </a:r>
          </a:p>
          <a:p>
            <a:pPr marL="1257300" lvl="2" indent="-342900">
              <a:lnSpc>
                <a:spcPct val="90000"/>
              </a:lnSpc>
              <a:buFont typeface="Arial" panose="020B0604020202020204" pitchFamily="34" charset="0"/>
              <a:buChar char="•"/>
            </a:pPr>
            <a:r>
              <a:rPr lang="en-US" altLang="en-US" sz="2000" dirty="0"/>
              <a:t>ON -- Prohibits updates by “freezing” processes that try to update the file or the region</a:t>
            </a:r>
          </a:p>
          <a:p>
            <a:pPr marL="1257300" lvl="2" indent="-342900">
              <a:lnSpc>
                <a:spcPct val="90000"/>
              </a:lnSpc>
              <a:buFont typeface="Arial" panose="020B0604020202020204" pitchFamily="34" charset="0"/>
              <a:buChar char="•"/>
            </a:pPr>
            <a:r>
              <a:rPr lang="en-US" altLang="en-US" sz="2000" dirty="0"/>
              <a:t>OFF -- Allows updates to the file or the region that has been frozen to continue</a:t>
            </a:r>
            <a:endParaRPr lang="th-TH" altLang="en-US" sz="2000"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56</a:t>
            </a:fld>
            <a:endParaRPr lang="de-DE" dirty="0"/>
          </a:p>
        </p:txBody>
      </p:sp>
    </p:spTree>
    <p:extLst>
      <p:ext uri="{BB962C8B-B14F-4D97-AF65-F5344CB8AC3E}">
        <p14:creationId xmlns:p14="http://schemas.microsoft.com/office/powerpoint/2010/main" val="1820078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en-US"/>
              <a:t>MUPIP FREEZE Example</a:t>
            </a:r>
            <a:endParaRPr lang="th-TH" altLang="en-US"/>
          </a:p>
        </p:txBody>
      </p:sp>
      <p:sp>
        <p:nvSpPr>
          <p:cNvPr id="2" name="Content Placeholder 1"/>
          <p:cNvSpPr>
            <a:spLocks noGrp="1"/>
          </p:cNvSpPr>
          <p:nvPr>
            <p:ph idx="14"/>
          </p:nvPr>
        </p:nvSpPr>
        <p:spPr>
          <a:xfrm>
            <a:off x="1776614" y="1302418"/>
            <a:ext cx="7905866" cy="4253163"/>
          </a:xfrm>
        </p:spPr>
        <p:txBody>
          <a:bodyPr/>
          <a:lstStyle/>
          <a:p>
            <a:pPr marL="457200" indent="-457200">
              <a:lnSpc>
                <a:spcPct val="80000"/>
              </a:lnSpc>
              <a:buFont typeface="Arial" panose="020B0604020202020204" pitchFamily="34" charset="0"/>
              <a:buChar char="•"/>
            </a:pPr>
            <a:r>
              <a:rPr lang="en-US" altLang="en-US" sz="2800" dirty="0"/>
              <a:t>Use the FREEZE command to stop updates to the DATA region:</a:t>
            </a:r>
            <a:endParaRPr lang="en-US" altLang="en-US" sz="2800" b="1" dirty="0"/>
          </a:p>
          <a:p>
            <a:pPr lvl="1">
              <a:lnSpc>
                <a:spcPct val="80000"/>
              </a:lnSpc>
            </a:pPr>
            <a:r>
              <a:rPr lang="en-US" altLang="en-US" sz="2400" b="1" dirty="0"/>
              <a:t>MUPIP&gt; FREEZE - ON DATA</a:t>
            </a:r>
          </a:p>
          <a:p>
            <a:pPr lvl="2">
              <a:lnSpc>
                <a:spcPct val="80000"/>
              </a:lnSpc>
            </a:pPr>
            <a:r>
              <a:rPr lang="en-US" altLang="en-US" sz="2000" dirty="0"/>
              <a:t>Cache freeze		00000319</a:t>
            </a:r>
          </a:p>
          <a:p>
            <a:pPr lvl="2">
              <a:lnSpc>
                <a:spcPct val="80000"/>
              </a:lnSpc>
            </a:pPr>
            <a:r>
              <a:rPr lang="en-US" altLang="en-US" sz="2000" dirty="0"/>
              <a:t>Freeze image count		00007A90</a:t>
            </a:r>
          </a:p>
          <a:p>
            <a:pPr marL="800100" lvl="1" indent="-342900">
              <a:lnSpc>
                <a:spcPct val="80000"/>
              </a:lnSpc>
              <a:buFont typeface="Arial" panose="020B0604020202020204" pitchFamily="34" charset="0"/>
              <a:buChar char="•"/>
            </a:pPr>
            <a:r>
              <a:rPr lang="en-US" altLang="en-US" sz="2400" dirty="0"/>
              <a:t>To verify this, the user can dump the file header for region DATA using DSE and take note of the Cache freeze and Freeze image count values </a:t>
            </a:r>
            <a:endParaRPr lang="th-TH" altLang="en-US" sz="2400" dirty="0"/>
          </a:p>
          <a:p>
            <a:pPr marL="457200" indent="-457200">
              <a:lnSpc>
                <a:spcPct val="80000"/>
              </a:lnSpc>
              <a:buFont typeface="Arial" panose="020B0604020202020204" pitchFamily="34" charset="0"/>
              <a:buChar char="•"/>
            </a:pPr>
            <a:r>
              <a:rPr lang="en-US" altLang="en-US" sz="2800" dirty="0"/>
              <a:t>Remove the FREEZE command that was just placed on the DATA region:</a:t>
            </a:r>
            <a:endParaRPr lang="en-US" altLang="en-US" sz="2800" b="1" dirty="0"/>
          </a:p>
          <a:p>
            <a:pPr lvl="1">
              <a:lnSpc>
                <a:spcPct val="80000"/>
              </a:lnSpc>
            </a:pPr>
            <a:r>
              <a:rPr lang="en-US" altLang="en-US" sz="2400" b="1" dirty="0"/>
              <a:t>MUPIP&gt; FREEZE -OFF -OVERRIDE DATA</a:t>
            </a:r>
          </a:p>
          <a:p>
            <a:pPr lvl="2">
              <a:lnSpc>
                <a:spcPct val="80000"/>
              </a:lnSpc>
            </a:pPr>
            <a:r>
              <a:rPr lang="en-US" altLang="en-US" sz="2000" dirty="0"/>
              <a:t>Cache freeze 		00000000</a:t>
            </a:r>
          </a:p>
          <a:p>
            <a:pPr lvl="2">
              <a:lnSpc>
                <a:spcPct val="80000"/>
              </a:lnSpc>
            </a:pPr>
            <a:r>
              <a:rPr lang="en-US" altLang="en-US" sz="2000" dirty="0"/>
              <a:t>Freeze image count 		00000000</a:t>
            </a:r>
          </a:p>
          <a:p>
            <a:pPr marL="800100" lvl="1" indent="-342900">
              <a:lnSpc>
                <a:spcPct val="80000"/>
              </a:lnSpc>
              <a:buFont typeface="Arial" panose="020B0604020202020204" pitchFamily="34" charset="0"/>
              <a:buChar char="•"/>
            </a:pPr>
            <a:r>
              <a:rPr lang="en-US" altLang="en-US" sz="2400" dirty="0"/>
              <a:t>Again, to verify this, DSE can be used to dump the file header </a:t>
            </a:r>
            <a:endParaRPr lang="th-TH" altLang="en-US" sz="2400"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57</a:t>
            </a:fld>
            <a:endParaRPr lang="de-DE" dirty="0"/>
          </a:p>
        </p:txBody>
      </p:sp>
    </p:spTree>
    <p:extLst>
      <p:ext uri="{BB962C8B-B14F-4D97-AF65-F5344CB8AC3E}">
        <p14:creationId xmlns:p14="http://schemas.microsoft.com/office/powerpoint/2010/main" val="1536677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ltLang="en-US"/>
              <a:t>MUPIP STOP </a:t>
            </a:r>
            <a:endParaRPr lang="th-TH" altLang="en-US"/>
          </a:p>
        </p:txBody>
      </p:sp>
      <p:sp>
        <p:nvSpPr>
          <p:cNvPr id="2" name="Content Placeholder 1"/>
          <p:cNvSpPr>
            <a:spLocks noGrp="1"/>
          </p:cNvSpPr>
          <p:nvPr>
            <p:ph idx="14"/>
          </p:nvPr>
        </p:nvSpPr>
        <p:spPr>
          <a:xfrm>
            <a:off x="1786775" y="1410949"/>
            <a:ext cx="7905866" cy="4189752"/>
          </a:xfrm>
        </p:spPr>
        <p:txBody>
          <a:bodyPr/>
          <a:lstStyle/>
          <a:p>
            <a:pPr marL="342900" indent="-342900">
              <a:buFont typeface="Arial" panose="020B0604020202020204" pitchFamily="34" charset="0"/>
              <a:buChar char="•"/>
            </a:pPr>
            <a:r>
              <a:rPr lang="en-US" altLang="en-US" dirty="0"/>
              <a:t>The STOP command terminates a YDB process.  This process executes an orderly rundown of all databases in which it currently has interest, and then exits.</a:t>
            </a:r>
          </a:p>
          <a:p>
            <a:pPr marL="800100" lvl="1" indent="-342900">
              <a:buFont typeface="Arial" panose="020B0604020202020204" pitchFamily="34" charset="0"/>
              <a:buChar char="•"/>
            </a:pPr>
            <a:r>
              <a:rPr lang="en-US" altLang="en-US" dirty="0"/>
              <a:t>A MUPIP STOP performs the same as a kill -15.</a:t>
            </a:r>
          </a:p>
          <a:p>
            <a:pPr marL="342900" indent="-342900">
              <a:buFont typeface="Arial" panose="020B0604020202020204" pitchFamily="34" charset="0"/>
              <a:buChar char="•"/>
            </a:pPr>
            <a:r>
              <a:rPr lang="en-US" altLang="en-US" dirty="0"/>
              <a:t>The format of the STOP command is:</a:t>
            </a:r>
          </a:p>
          <a:p>
            <a:pPr lvl="1"/>
            <a:r>
              <a:rPr lang="en-US" altLang="en-US" dirty="0"/>
              <a:t>MUPIP&gt; STOP process -id</a:t>
            </a:r>
          </a:p>
          <a:p>
            <a:pPr marL="800100" lvl="1" indent="-342900">
              <a:buFont typeface="Arial" panose="020B0604020202020204" pitchFamily="34" charset="0"/>
              <a:buChar char="•"/>
            </a:pPr>
            <a:r>
              <a:rPr lang="en-US" altLang="en-US" dirty="0"/>
              <a:t>The Unix command $ </a:t>
            </a:r>
            <a:r>
              <a:rPr lang="en-US" altLang="en-US" dirty="0" err="1"/>
              <a:t>ps</a:t>
            </a:r>
            <a:r>
              <a:rPr lang="en-US" altLang="en-US" dirty="0"/>
              <a:t> -</a:t>
            </a:r>
            <a:r>
              <a:rPr lang="en-US" altLang="en-US" dirty="0" err="1"/>
              <a:t>ef|grep</a:t>
            </a:r>
            <a:r>
              <a:rPr lang="en-US" altLang="en-US" dirty="0"/>
              <a:t> mumps may be used to find the process ID.</a:t>
            </a:r>
            <a:endParaRPr lang="th-TH" altLang="en-US"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58</a:t>
            </a:fld>
            <a:endParaRPr lang="de-DE" dirty="0"/>
          </a:p>
        </p:txBody>
      </p:sp>
    </p:spTree>
    <p:extLst>
      <p:ext uri="{BB962C8B-B14F-4D97-AF65-F5344CB8AC3E}">
        <p14:creationId xmlns:p14="http://schemas.microsoft.com/office/powerpoint/2010/main" val="231756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ltLang="en-US"/>
              <a:t>MUPIP STOP Example</a:t>
            </a:r>
            <a:endParaRPr lang="th-TH" altLang="en-US"/>
          </a:p>
        </p:txBody>
      </p:sp>
      <p:sp>
        <p:nvSpPr>
          <p:cNvPr id="2" name="Content Placeholder 1"/>
          <p:cNvSpPr>
            <a:spLocks noGrp="1"/>
          </p:cNvSpPr>
          <p:nvPr>
            <p:ph idx="14"/>
          </p:nvPr>
        </p:nvSpPr>
        <p:spPr>
          <a:xfrm>
            <a:off x="1786775" y="1354413"/>
            <a:ext cx="7905866" cy="4246288"/>
          </a:xfrm>
        </p:spPr>
        <p:txBody>
          <a:bodyPr/>
          <a:lstStyle/>
          <a:p>
            <a:pPr marL="609600" indent="-609600">
              <a:spcAft>
                <a:spcPts val="0"/>
              </a:spcAft>
              <a:buFont typeface="Times New Roman" panose="02020603050405020304" pitchFamily="18" charset="0"/>
              <a:buChar char="•"/>
            </a:pPr>
            <a:r>
              <a:rPr lang="en-US" altLang="en-US" sz="2800" dirty="0"/>
              <a:t>Find and stop all M processes in the </a:t>
            </a:r>
            <a:r>
              <a:rPr lang="en-US" altLang="en-US" sz="2800" dirty="0" err="1"/>
              <a:t>ibstrain</a:t>
            </a:r>
            <a:r>
              <a:rPr lang="en-US" altLang="en-US" sz="2800" dirty="0"/>
              <a:t> directory:</a:t>
            </a:r>
            <a:endParaRPr lang="en-US" altLang="en-US" sz="2800" b="1" dirty="0"/>
          </a:p>
          <a:p>
            <a:pPr marL="990600" lvl="1" indent="-533400">
              <a:spcBef>
                <a:spcPts val="0"/>
              </a:spcBef>
              <a:spcAft>
                <a:spcPts val="0"/>
              </a:spcAft>
            </a:pPr>
            <a:r>
              <a:rPr lang="en-US" altLang="en-US" sz="2400" b="1" dirty="0"/>
              <a:t>$ </a:t>
            </a:r>
            <a:r>
              <a:rPr lang="en-US" altLang="en-US" sz="2400" b="1" dirty="0" err="1"/>
              <a:t>ps</a:t>
            </a:r>
            <a:r>
              <a:rPr lang="en-US" altLang="en-US" sz="2400" b="1" dirty="0"/>
              <a:t> -</a:t>
            </a:r>
            <a:r>
              <a:rPr lang="en-US" altLang="en-US" sz="2400" b="1" dirty="0" err="1"/>
              <a:t>ef|grep</a:t>
            </a:r>
            <a:r>
              <a:rPr lang="en-US" altLang="en-US" sz="2400" b="1" dirty="0"/>
              <a:t> mumps</a:t>
            </a:r>
            <a:endParaRPr lang="en-US" altLang="en-US" sz="2400" dirty="0"/>
          </a:p>
          <a:p>
            <a:pPr marL="1371600" lvl="2" indent="-457200">
              <a:spcBef>
                <a:spcPts val="0"/>
              </a:spcBef>
              <a:spcAft>
                <a:spcPts val="0"/>
              </a:spcAft>
            </a:pPr>
            <a:r>
              <a:rPr lang="en-US" altLang="en-US" sz="2000" dirty="0" err="1"/>
              <a:t>johnsonb</a:t>
            </a:r>
            <a:r>
              <a:rPr lang="en-US" altLang="en-US" sz="2000" dirty="0"/>
              <a:t> 31077 31756 0.0 23:56:54 ttyp3   0:00.03 /</a:t>
            </a:r>
            <a:r>
              <a:rPr lang="en-US" altLang="en-US" sz="2000" dirty="0" err="1"/>
              <a:t>ydbinst</a:t>
            </a:r>
            <a:r>
              <a:rPr lang="en-US" altLang="en-US" sz="2000" dirty="0"/>
              <a:t>/</a:t>
            </a:r>
            <a:r>
              <a:rPr lang="en-US" altLang="en-US" sz="2000" dirty="0" err="1"/>
              <a:t>ydb_dist</a:t>
            </a:r>
            <a:r>
              <a:rPr lang="en-US" altLang="en-US" sz="2000" dirty="0"/>
              <a:t>/mumps -direct</a:t>
            </a:r>
          </a:p>
          <a:p>
            <a:pPr marL="990600" lvl="1" indent="-533400">
              <a:spcBef>
                <a:spcPts val="0"/>
              </a:spcBef>
              <a:spcAft>
                <a:spcPts val="0"/>
              </a:spcAft>
              <a:buFont typeface="Times New Roman" panose="02020603050405020304" pitchFamily="18" charset="0"/>
              <a:buChar char="–"/>
            </a:pPr>
            <a:r>
              <a:rPr lang="en-US" altLang="en-US" sz="2400" dirty="0"/>
              <a:t>In this case, the process ID found was 31077.  To stop that process, execute the following:</a:t>
            </a:r>
            <a:endParaRPr lang="en-US" altLang="en-US" sz="2400" b="1" dirty="0"/>
          </a:p>
          <a:p>
            <a:pPr marL="990600" lvl="1" indent="-533400">
              <a:spcBef>
                <a:spcPts val="0"/>
              </a:spcBef>
              <a:spcAft>
                <a:spcPts val="0"/>
              </a:spcAft>
            </a:pPr>
            <a:r>
              <a:rPr lang="en-US" altLang="en-US" sz="2400" b="1" dirty="0"/>
              <a:t>$ </a:t>
            </a:r>
            <a:r>
              <a:rPr lang="en-US" altLang="en-US" sz="2400" b="1" dirty="0" err="1"/>
              <a:t>mupip</a:t>
            </a:r>
            <a:r>
              <a:rPr lang="en-US" altLang="en-US" sz="2400" b="1" dirty="0"/>
              <a:t> STOP 31077</a:t>
            </a:r>
            <a:endParaRPr lang="en-US" altLang="en-US" sz="2400" dirty="0"/>
          </a:p>
          <a:p>
            <a:pPr marL="1371600" lvl="2" indent="-457200">
              <a:spcBef>
                <a:spcPts val="0"/>
              </a:spcBef>
              <a:spcAft>
                <a:spcPts val="0"/>
              </a:spcAft>
            </a:pPr>
            <a:r>
              <a:rPr lang="en-US" altLang="en-US" sz="2000" dirty="0"/>
              <a:t>STOP issued to process 31077</a:t>
            </a:r>
          </a:p>
          <a:p>
            <a:pPr marL="990600" lvl="1" indent="-533400">
              <a:spcBef>
                <a:spcPts val="0"/>
              </a:spcBef>
              <a:spcAft>
                <a:spcPts val="0"/>
              </a:spcAft>
              <a:buFont typeface="Times New Roman" panose="02020603050405020304" pitchFamily="18" charset="0"/>
              <a:buChar char="–"/>
            </a:pPr>
            <a:r>
              <a:rPr lang="en-US" altLang="en-US" sz="2400" dirty="0"/>
              <a:t>The user (</a:t>
            </a:r>
            <a:r>
              <a:rPr lang="en-US" altLang="en-US" sz="2400" dirty="0" err="1"/>
              <a:t>johnsonb</a:t>
            </a:r>
            <a:r>
              <a:rPr lang="en-US" altLang="en-US" sz="2400" dirty="0"/>
              <a:t>) would receive the following message and be placed back at a UNIX prompt.</a:t>
            </a:r>
          </a:p>
          <a:p>
            <a:pPr marL="1371600" lvl="2" indent="-457200">
              <a:spcBef>
                <a:spcPts val="0"/>
              </a:spcBef>
              <a:spcAft>
                <a:spcPts val="0"/>
              </a:spcAft>
            </a:pPr>
            <a:r>
              <a:rPr lang="en-US" altLang="en-US" sz="2000" dirty="0"/>
              <a:t>YDB&gt;</a:t>
            </a:r>
          </a:p>
          <a:p>
            <a:pPr marL="1371600" lvl="2" indent="-457200">
              <a:spcBef>
                <a:spcPts val="0"/>
              </a:spcBef>
              <a:spcAft>
                <a:spcPts val="0"/>
              </a:spcAft>
            </a:pPr>
            <a:r>
              <a:rPr lang="en-US" altLang="en-US" sz="2000" dirty="0"/>
              <a:t>Image </a:t>
            </a:r>
            <a:r>
              <a:rPr lang="en-US" altLang="en-US" sz="2000" dirty="0" err="1"/>
              <a:t>HALTed</a:t>
            </a:r>
            <a:r>
              <a:rPr lang="en-US" altLang="en-US" sz="2000" dirty="0"/>
              <a:t> by SIGTERM</a:t>
            </a:r>
            <a:endParaRPr lang="th-TH" altLang="en-US" sz="2000" dirty="0"/>
          </a:p>
          <a:p>
            <a:pPr>
              <a:spcAft>
                <a:spcPts val="0"/>
              </a:spcAft>
            </a:pPr>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59</a:t>
            </a:fld>
            <a:endParaRPr lang="de-DE" dirty="0"/>
          </a:p>
        </p:txBody>
      </p:sp>
    </p:spTree>
    <p:extLst>
      <p:ext uri="{BB962C8B-B14F-4D97-AF65-F5344CB8AC3E}">
        <p14:creationId xmlns:p14="http://schemas.microsoft.com/office/powerpoint/2010/main" val="94534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3076-670A-AD46-91A0-1847076DA6E6}"/>
              </a:ext>
            </a:extLst>
          </p:cNvPr>
          <p:cNvSpPr>
            <a:spLocks noGrp="1"/>
          </p:cNvSpPr>
          <p:nvPr>
            <p:ph type="title"/>
          </p:nvPr>
        </p:nvSpPr>
        <p:spPr/>
        <p:txBody>
          <a:bodyPr/>
          <a:lstStyle/>
          <a:p>
            <a:r>
              <a:rPr lang="en-US" dirty="0"/>
              <a:t>Relational Store</a:t>
            </a:r>
          </a:p>
        </p:txBody>
      </p:sp>
      <p:sp>
        <p:nvSpPr>
          <p:cNvPr id="3" name="Date Placeholder 2">
            <a:extLst>
              <a:ext uri="{FF2B5EF4-FFF2-40B4-BE49-F238E27FC236}">
                <a16:creationId xmlns:a16="http://schemas.microsoft.com/office/drawing/2014/main" id="{20606E02-983F-0745-84D2-7B99D2E9D1F8}"/>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FA3E8717-3872-1043-BC85-AF2F6444BACA}"/>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5C9087B0-B018-E44E-BDC4-10D567F1A0D0}"/>
              </a:ext>
            </a:extLst>
          </p:cNvPr>
          <p:cNvSpPr>
            <a:spLocks noGrp="1"/>
          </p:cNvSpPr>
          <p:nvPr>
            <p:ph type="sldNum" sz="quarter" idx="12"/>
          </p:nvPr>
        </p:nvSpPr>
        <p:spPr/>
        <p:txBody>
          <a:bodyPr/>
          <a:lstStyle/>
          <a:p>
            <a:fld id="{5C3B061B-9F90-499E-9525-91E51689BDCC}" type="slidenum">
              <a:rPr lang="de-DE" smtClean="0"/>
              <a:pPr/>
              <a:t>6</a:t>
            </a:fld>
            <a:endParaRPr lang="de-DE" dirty="0"/>
          </a:p>
        </p:txBody>
      </p:sp>
      <p:sp>
        <p:nvSpPr>
          <p:cNvPr id="7" name="Content Placeholder 6">
            <a:extLst>
              <a:ext uri="{FF2B5EF4-FFF2-40B4-BE49-F238E27FC236}">
                <a16:creationId xmlns:a16="http://schemas.microsoft.com/office/drawing/2014/main" id="{08BB83A9-4B20-2B40-A03F-D4CE5403F549}"/>
              </a:ext>
            </a:extLst>
          </p:cNvPr>
          <p:cNvSpPr>
            <a:spLocks noGrp="1"/>
          </p:cNvSpPr>
          <p:nvPr>
            <p:ph idx="14"/>
          </p:nvPr>
        </p:nvSpPr>
        <p:spPr>
          <a:xfrm>
            <a:off x="1652959" y="1410949"/>
            <a:ext cx="6565489" cy="4189752"/>
          </a:xfrm>
        </p:spPr>
        <p:txBody>
          <a:bodyPr/>
          <a:lstStyle/>
          <a:p>
            <a:pPr marL="342900" indent="-342900">
              <a:buFont typeface="Arial" panose="020B0604020202020204" pitchFamily="34" charset="0"/>
              <a:buChar char="•"/>
            </a:pPr>
            <a:r>
              <a:rPr lang="en-US" dirty="0"/>
              <a:t>Data stored in tables. </a:t>
            </a:r>
          </a:p>
          <a:p>
            <a:pPr marL="342900" indent="-342900">
              <a:buFont typeface="Arial" panose="020B0604020202020204" pitchFamily="34" charset="0"/>
              <a:buChar char="•"/>
            </a:pPr>
            <a:r>
              <a:rPr lang="en-US" dirty="0"/>
              <a:t>Tables contain some number of columns, each of a type. </a:t>
            </a:r>
          </a:p>
          <a:p>
            <a:pPr marL="342900" indent="-342900">
              <a:buFont typeface="Arial" panose="020B0604020202020204" pitchFamily="34" charset="0"/>
              <a:buChar char="•"/>
            </a:pPr>
            <a:r>
              <a:rPr lang="en-US" dirty="0"/>
              <a:t>A schema describes the columns each table can have. </a:t>
            </a:r>
          </a:p>
          <a:p>
            <a:pPr marL="342900" indent="-342900">
              <a:buFont typeface="Arial" panose="020B0604020202020204" pitchFamily="34" charset="0"/>
              <a:buChar char="•"/>
            </a:pPr>
            <a:r>
              <a:rPr lang="en-US" dirty="0"/>
              <a:t>Every table’s data is stored in one or more rows. </a:t>
            </a:r>
          </a:p>
          <a:p>
            <a:pPr marL="342900" indent="-342900">
              <a:buFont typeface="Arial" panose="020B0604020202020204" pitchFamily="34" charset="0"/>
              <a:buChar char="•"/>
            </a:pPr>
            <a:r>
              <a:rPr lang="en-US" dirty="0"/>
              <a:t>Each row contains a value for every column in that table. </a:t>
            </a:r>
          </a:p>
          <a:p>
            <a:pPr marL="342900" indent="-342900">
              <a:buFont typeface="Arial" panose="020B0604020202020204" pitchFamily="34" charset="0"/>
              <a:buChar char="•"/>
            </a:pPr>
            <a:r>
              <a:rPr lang="en-US" dirty="0"/>
              <a:t>Rows aren’t kept in any particular order.</a:t>
            </a:r>
          </a:p>
        </p:txBody>
      </p:sp>
      <p:pic>
        <p:nvPicPr>
          <p:cNvPr id="8" name="Picture 7">
            <a:extLst>
              <a:ext uri="{FF2B5EF4-FFF2-40B4-BE49-F238E27FC236}">
                <a16:creationId xmlns:a16="http://schemas.microsoft.com/office/drawing/2014/main" id="{48CC6803-AE32-8A45-AC54-27B4B4B3207B}"/>
              </a:ext>
            </a:extLst>
          </p:cNvPr>
          <p:cNvPicPr>
            <a:picLocks noChangeAspect="1"/>
          </p:cNvPicPr>
          <p:nvPr/>
        </p:nvPicPr>
        <p:blipFill>
          <a:blip r:embed="rId2"/>
          <a:stretch>
            <a:fillRect/>
          </a:stretch>
        </p:blipFill>
        <p:spPr>
          <a:xfrm>
            <a:off x="7262174" y="3189250"/>
            <a:ext cx="4506026" cy="3043964"/>
          </a:xfrm>
          <a:prstGeom prst="rect">
            <a:avLst/>
          </a:prstGeom>
        </p:spPr>
      </p:pic>
    </p:spTree>
    <p:extLst>
      <p:ext uri="{BB962C8B-B14F-4D97-AF65-F5344CB8AC3E}">
        <p14:creationId xmlns:p14="http://schemas.microsoft.com/office/powerpoint/2010/main" val="2311837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60</a:t>
            </a:fld>
            <a:endParaRPr lang="de-DE" dirty="0"/>
          </a:p>
        </p:txBody>
      </p:sp>
      <p:sp>
        <p:nvSpPr>
          <p:cNvPr id="167938" name="Rectangle 2"/>
          <p:cNvSpPr>
            <a:spLocks noGrp="1" noChangeArrowheads="1"/>
          </p:cNvSpPr>
          <p:nvPr>
            <p:ph type="title"/>
          </p:nvPr>
        </p:nvSpPr>
        <p:spPr/>
        <p:txBody>
          <a:bodyPr/>
          <a:lstStyle/>
          <a:p>
            <a:r>
              <a:rPr lang="en-US" altLang="en-US"/>
              <a:t>Database Structure Editor (DSE)</a:t>
            </a:r>
            <a:endParaRPr lang="th-TH" altLang="en-US"/>
          </a:p>
        </p:txBody>
      </p:sp>
      <p:sp>
        <p:nvSpPr>
          <p:cNvPr id="2" name="Content Placeholder 1"/>
          <p:cNvSpPr>
            <a:spLocks noGrp="1"/>
          </p:cNvSpPr>
          <p:nvPr>
            <p:ph idx="1"/>
          </p:nvPr>
        </p:nvSpPr>
        <p:spPr>
          <a:xfrm>
            <a:off x="1756294" y="1717913"/>
            <a:ext cx="7936346" cy="2871059"/>
          </a:xfrm>
        </p:spPr>
        <p:txBody>
          <a:bodyPr/>
          <a:lstStyle/>
          <a:p>
            <a:pPr marL="0" indent="0">
              <a:lnSpc>
                <a:spcPct val="80000"/>
              </a:lnSpc>
              <a:buNone/>
            </a:pPr>
            <a:r>
              <a:rPr lang="en-US" altLang="en-US" sz="2800" dirty="0"/>
              <a:t>The Database Structure Editor is the utility the system uses to analyze and repair databases.  Use this document in conjunction with the chapter discussing the Database Structure Editor (DSE) in the </a:t>
            </a:r>
            <a:r>
              <a:rPr lang="en-US" altLang="en-US" sz="2800" dirty="0" err="1"/>
              <a:t>YottaDB</a:t>
            </a:r>
            <a:r>
              <a:rPr lang="en-US" altLang="en-US" sz="2800" dirty="0"/>
              <a:t> Administration and Operations Guide.</a:t>
            </a:r>
          </a:p>
          <a:p>
            <a:pPr marL="0" indent="0">
              <a:lnSpc>
                <a:spcPct val="80000"/>
              </a:lnSpc>
              <a:buNone/>
            </a:pPr>
            <a:endParaRPr lang="en-US" altLang="en-US" sz="2800" dirty="0"/>
          </a:p>
          <a:p>
            <a:pPr marL="0" indent="0">
              <a:lnSpc>
                <a:spcPct val="80000"/>
              </a:lnSpc>
              <a:buNone/>
            </a:pPr>
            <a:r>
              <a:rPr lang="en-US" altLang="en-US" sz="2800" dirty="0"/>
              <a:t>The DSE utility may be used to:</a:t>
            </a:r>
          </a:p>
          <a:p>
            <a:pPr marL="342900" indent="-342900">
              <a:lnSpc>
                <a:spcPct val="80000"/>
              </a:lnSpc>
              <a:buFont typeface="Arial" panose="020B0604020202020204" pitchFamily="34" charset="0"/>
              <a:buChar char="•"/>
            </a:pPr>
            <a:r>
              <a:rPr lang="en-US" altLang="en-US" sz="2800" dirty="0"/>
              <a:t>dump parts of the database for troubleshooting integrity problems</a:t>
            </a:r>
          </a:p>
          <a:p>
            <a:pPr marL="342900" indent="-342900">
              <a:lnSpc>
                <a:spcPct val="80000"/>
              </a:lnSpc>
              <a:buFont typeface="Arial" panose="020B0604020202020204" pitchFamily="34" charset="0"/>
              <a:buChar char="•"/>
            </a:pPr>
            <a:r>
              <a:rPr lang="en-US" altLang="en-US" sz="2800" dirty="0"/>
              <a:t>add or delete records within a block</a:t>
            </a:r>
          </a:p>
          <a:p>
            <a:pPr marL="342900" indent="-342900">
              <a:lnSpc>
                <a:spcPct val="80000"/>
              </a:lnSpc>
              <a:buFont typeface="Arial" panose="020B0604020202020204" pitchFamily="34" charset="0"/>
              <a:buChar char="•"/>
            </a:pPr>
            <a:r>
              <a:rPr lang="en-US" altLang="en-US" sz="2800" dirty="0"/>
              <a:t>modify block, record, or file header information</a:t>
            </a:r>
          </a:p>
          <a:p>
            <a:pPr marL="342900" indent="-342900">
              <a:lnSpc>
                <a:spcPct val="80000"/>
              </a:lnSpc>
              <a:buFont typeface="Arial" panose="020B0604020202020204" pitchFamily="34" charset="0"/>
              <a:buChar char="•"/>
            </a:pPr>
            <a:r>
              <a:rPr lang="en-US" altLang="en-US" sz="2800" dirty="0"/>
              <a:t>update bitmaps</a:t>
            </a:r>
          </a:p>
          <a:p>
            <a:pPr marL="342900" indent="-342900">
              <a:lnSpc>
                <a:spcPct val="80000"/>
              </a:lnSpc>
              <a:buFont typeface="Arial" panose="020B0604020202020204" pitchFamily="34" charset="0"/>
              <a:buChar char="•"/>
            </a:pPr>
            <a:r>
              <a:rPr lang="en-US" altLang="en-US" sz="2800" dirty="0"/>
              <a:t>save copies of database fragments</a:t>
            </a:r>
            <a:endParaRPr lang="th-TH" altLang="en-US" sz="2800" dirty="0"/>
          </a:p>
          <a:p>
            <a:endParaRPr lang="en-US" sz="2800" dirty="0"/>
          </a:p>
        </p:txBody>
      </p:sp>
    </p:spTree>
    <p:extLst>
      <p:ext uri="{BB962C8B-B14F-4D97-AF65-F5344CB8AC3E}">
        <p14:creationId xmlns:p14="http://schemas.microsoft.com/office/powerpoint/2010/main" val="2096578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ltLang="en-US"/>
              <a:t>Accessing DSE </a:t>
            </a:r>
            <a:endParaRPr lang="th-TH" altLang="en-US"/>
          </a:p>
        </p:txBody>
      </p:sp>
      <p:sp>
        <p:nvSpPr>
          <p:cNvPr id="2" name="Content Placeholder 1"/>
          <p:cNvSpPr>
            <a:spLocks noGrp="1"/>
          </p:cNvSpPr>
          <p:nvPr>
            <p:ph idx="14"/>
          </p:nvPr>
        </p:nvSpPr>
        <p:spPr>
          <a:xfrm>
            <a:off x="1786775" y="1410949"/>
            <a:ext cx="7905866" cy="4189752"/>
          </a:xfrm>
        </p:spPr>
        <p:txBody>
          <a:bodyPr/>
          <a:lstStyle/>
          <a:p>
            <a:pPr marL="342900" indent="-342900">
              <a:lnSpc>
                <a:spcPct val="90000"/>
              </a:lnSpc>
              <a:buFont typeface="Arial" panose="020B0604020202020204" pitchFamily="34" charset="0"/>
              <a:buChar char="•"/>
            </a:pPr>
            <a:r>
              <a:rPr lang="en-US" altLang="en-US" dirty="0"/>
              <a:t>After defining the YDB environment, execute from the UNIX prompt:</a:t>
            </a:r>
          </a:p>
          <a:p>
            <a:pPr lvl="2">
              <a:lnSpc>
                <a:spcPct val="90000"/>
              </a:lnSpc>
            </a:pPr>
            <a:r>
              <a:rPr lang="en-US" altLang="en-US" dirty="0"/>
              <a:t>$ </a:t>
            </a:r>
            <a:r>
              <a:rPr lang="en-US" altLang="en-US" dirty="0" err="1"/>
              <a:t>dse</a:t>
            </a:r>
            <a:endParaRPr lang="en-US" altLang="en-US" dirty="0"/>
          </a:p>
          <a:p>
            <a:pPr lvl="2">
              <a:lnSpc>
                <a:spcPct val="90000"/>
              </a:lnSpc>
            </a:pPr>
            <a:r>
              <a:rPr lang="en-US" altLang="en-US" dirty="0"/>
              <a:t>DSE&gt;</a:t>
            </a:r>
          </a:p>
          <a:p>
            <a:pPr marL="342900" indent="-342900">
              <a:lnSpc>
                <a:spcPct val="90000"/>
              </a:lnSpc>
              <a:buFont typeface="Arial" panose="020B0604020202020204" pitchFamily="34" charset="0"/>
              <a:buChar char="•"/>
            </a:pPr>
            <a:r>
              <a:rPr lang="en-US" altLang="en-US" dirty="0"/>
              <a:t>To move from one database file to another, use the FIND -REGION command to find each database file associated with the corresponding region:</a:t>
            </a:r>
          </a:p>
          <a:p>
            <a:pPr lvl="2">
              <a:lnSpc>
                <a:spcPct val="90000"/>
              </a:lnSpc>
            </a:pPr>
            <a:r>
              <a:rPr lang="en-US" altLang="en-US" dirty="0"/>
              <a:t>DSE&gt; FIND -REGION=DATA</a:t>
            </a:r>
          </a:p>
          <a:p>
            <a:pPr lvl="2">
              <a:lnSpc>
                <a:spcPct val="90000"/>
              </a:lnSpc>
            </a:pPr>
            <a:r>
              <a:rPr lang="en-US" altLang="en-US" dirty="0"/>
              <a:t>File:  /</a:t>
            </a:r>
            <a:r>
              <a:rPr lang="en-US" altLang="en-US" dirty="0" err="1"/>
              <a:t>ydbinst</a:t>
            </a:r>
            <a:r>
              <a:rPr lang="en-US" altLang="en-US" dirty="0"/>
              <a:t>/</a:t>
            </a:r>
            <a:r>
              <a:rPr lang="en-US" altLang="en-US" dirty="0" err="1"/>
              <a:t>gbls</a:t>
            </a:r>
            <a:r>
              <a:rPr lang="en-US" altLang="en-US" dirty="0"/>
              <a:t>/</a:t>
            </a:r>
            <a:r>
              <a:rPr lang="en-US" altLang="en-US" dirty="0" err="1"/>
              <a:t>mumps.data</a:t>
            </a:r>
            <a:endParaRPr lang="en-US" altLang="en-US" dirty="0"/>
          </a:p>
          <a:p>
            <a:pPr lvl="2">
              <a:lnSpc>
                <a:spcPct val="90000"/>
              </a:lnSpc>
            </a:pPr>
            <a:r>
              <a:rPr lang="en-US" altLang="en-US" dirty="0"/>
              <a:t>Region:  DATA</a:t>
            </a:r>
            <a:endParaRPr lang="th-TH" altLang="en-US"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61</a:t>
            </a:fld>
            <a:endParaRPr lang="de-DE" dirty="0"/>
          </a:p>
        </p:txBody>
      </p:sp>
    </p:spTree>
    <p:extLst>
      <p:ext uri="{BB962C8B-B14F-4D97-AF65-F5344CB8AC3E}">
        <p14:creationId xmlns:p14="http://schemas.microsoft.com/office/powerpoint/2010/main" val="1588500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ltLang="en-US"/>
              <a:t>DSE Commands and Qualifiers</a:t>
            </a:r>
            <a:r>
              <a:rPr lang="th-TH" altLang="en-US"/>
              <a:t> </a:t>
            </a:r>
          </a:p>
        </p:txBody>
      </p:sp>
      <p:sp>
        <p:nvSpPr>
          <p:cNvPr id="2" name="Content Placeholder 1"/>
          <p:cNvSpPr>
            <a:spLocks noGrp="1"/>
          </p:cNvSpPr>
          <p:nvPr>
            <p:ph idx="14"/>
          </p:nvPr>
        </p:nvSpPr>
        <p:spPr>
          <a:xfrm>
            <a:off x="1786775" y="1410949"/>
            <a:ext cx="7905866" cy="4189752"/>
          </a:xfrm>
        </p:spPr>
        <p:txBody>
          <a:bodyPr/>
          <a:lstStyle/>
          <a:p>
            <a:r>
              <a:rPr lang="en-US" altLang="en-US" sz="2800" dirty="0"/>
              <a:t>To help the new DSE user, the following lists categorize the DSE commands by their potential level of impact on the database</a:t>
            </a:r>
            <a:endParaRPr lang="th-TH" altLang="en-US" sz="2800" dirty="0"/>
          </a:p>
          <a:p>
            <a:pPr marL="457200" indent="-457200">
              <a:buFont typeface="Arial" panose="020B0604020202020204" pitchFamily="34" charset="0"/>
              <a:buChar char="•"/>
            </a:pPr>
            <a:r>
              <a:rPr lang="en-US" altLang="en-US" sz="2800" dirty="0"/>
              <a:t>General Purpose Commands</a:t>
            </a:r>
            <a:r>
              <a:rPr lang="th-TH" altLang="en-US" sz="2800" dirty="0"/>
              <a:t> </a:t>
            </a:r>
            <a:endParaRPr lang="en-US" altLang="en-US" sz="2800" dirty="0"/>
          </a:p>
          <a:p>
            <a:pPr lvl="1"/>
            <a:r>
              <a:rPr lang="en-US" altLang="en-US" sz="2400" dirty="0"/>
              <a:t>C</a:t>
            </a:r>
            <a:r>
              <a:rPr lang="th-TH" altLang="en-US" sz="2400" dirty="0" err="1"/>
              <a:t>ommands</a:t>
            </a:r>
            <a:r>
              <a:rPr lang="th-TH" altLang="en-US" sz="2400" dirty="0"/>
              <a:t> </a:t>
            </a:r>
            <a:r>
              <a:rPr lang="th-TH" altLang="en-US" sz="2400" dirty="0" err="1"/>
              <a:t>do</a:t>
            </a:r>
            <a:r>
              <a:rPr lang="th-TH" altLang="en-US" sz="2400" dirty="0"/>
              <a:t> </a:t>
            </a:r>
            <a:r>
              <a:rPr lang="th-TH" altLang="en-US" sz="2400" dirty="0" err="1"/>
              <a:t>not</a:t>
            </a:r>
            <a:r>
              <a:rPr lang="th-TH" altLang="en-US" sz="2400" dirty="0"/>
              <a:t> </a:t>
            </a:r>
            <a:r>
              <a:rPr lang="th-TH" altLang="en-US" sz="2400" dirty="0" err="1"/>
              <a:t>affect</a:t>
            </a:r>
            <a:r>
              <a:rPr lang="th-TH" altLang="en-US" sz="2400" dirty="0"/>
              <a:t> </a:t>
            </a:r>
            <a:r>
              <a:rPr lang="th-TH" altLang="en-US" sz="2400" dirty="0" err="1"/>
              <a:t>the</a:t>
            </a:r>
            <a:r>
              <a:rPr lang="th-TH" altLang="en-US" sz="2400" dirty="0"/>
              <a:t> </a:t>
            </a:r>
            <a:r>
              <a:rPr lang="th-TH" altLang="en-US" sz="2400" dirty="0" err="1"/>
              <a:t>database</a:t>
            </a:r>
            <a:endParaRPr lang="en-US" altLang="en-US" sz="2400" dirty="0"/>
          </a:p>
          <a:p>
            <a:pPr marL="457200" indent="-457200">
              <a:buFont typeface="Arial" panose="020B0604020202020204" pitchFamily="34" charset="0"/>
              <a:buChar char="•"/>
            </a:pPr>
            <a:r>
              <a:rPr lang="th-TH" altLang="en-US" sz="2800" dirty="0" err="1"/>
              <a:t>Non</a:t>
            </a:r>
            <a:r>
              <a:rPr lang="th-TH" altLang="en-US" sz="2800" dirty="0"/>
              <a:t>-</a:t>
            </a:r>
            <a:r>
              <a:rPr lang="th-TH" altLang="en-US" sz="2800" dirty="0" err="1"/>
              <a:t>invasive</a:t>
            </a:r>
            <a:r>
              <a:rPr lang="th-TH" altLang="en-US" sz="2800" dirty="0"/>
              <a:t> </a:t>
            </a:r>
            <a:r>
              <a:rPr lang="th-TH" altLang="en-US" sz="2800" dirty="0" err="1"/>
              <a:t>Commands</a:t>
            </a:r>
            <a:r>
              <a:rPr lang="th-TH" altLang="en-US" sz="2800" dirty="0"/>
              <a:t> </a:t>
            </a:r>
          </a:p>
          <a:p>
            <a:pPr lvl="1"/>
            <a:r>
              <a:rPr lang="en-US" altLang="en-US" sz="2400" dirty="0"/>
              <a:t>Commands use, but do not change the database</a:t>
            </a:r>
            <a:endParaRPr lang="th-TH" altLang="en-US" sz="2400" dirty="0"/>
          </a:p>
          <a:p>
            <a:pPr marL="457200" indent="-457200">
              <a:buFont typeface="Arial" panose="020B0604020202020204" pitchFamily="34" charset="0"/>
              <a:buChar char="•"/>
            </a:pPr>
            <a:r>
              <a:rPr lang="en-US" altLang="en-US" sz="2800" dirty="0"/>
              <a:t>Invasive Commands</a:t>
            </a:r>
            <a:r>
              <a:rPr lang="th-TH" altLang="en-US" sz="2800" dirty="0"/>
              <a:t> </a:t>
            </a:r>
            <a:endParaRPr lang="en-US" altLang="en-US" sz="2800" dirty="0"/>
          </a:p>
          <a:p>
            <a:pPr lvl="1"/>
            <a:r>
              <a:rPr lang="en-US" altLang="en-US" sz="2400" dirty="0"/>
              <a:t>C</a:t>
            </a:r>
            <a:r>
              <a:rPr lang="th-TH" altLang="en-US" sz="2400" dirty="0" err="1"/>
              <a:t>ommands</a:t>
            </a:r>
            <a:r>
              <a:rPr lang="th-TH" altLang="en-US" sz="2400" dirty="0"/>
              <a:t> </a:t>
            </a:r>
            <a:r>
              <a:rPr lang="th-TH" altLang="en-US" sz="2400" dirty="0" err="1"/>
              <a:t>modify</a:t>
            </a:r>
            <a:r>
              <a:rPr lang="th-TH" altLang="en-US" sz="2400" dirty="0"/>
              <a:t> </a:t>
            </a:r>
            <a:r>
              <a:rPr lang="th-TH" altLang="en-US" sz="2400" dirty="0" err="1"/>
              <a:t>the</a:t>
            </a:r>
            <a:r>
              <a:rPr lang="th-TH" altLang="en-US" sz="2400" dirty="0"/>
              <a:t> </a:t>
            </a:r>
            <a:r>
              <a:rPr lang="th-TH" altLang="en-US" sz="2400" dirty="0" err="1"/>
              <a:t>database</a:t>
            </a:r>
            <a:r>
              <a:rPr lang="th-TH" altLang="en-US" sz="2400" dirty="0"/>
              <a:t> </a:t>
            </a:r>
            <a:r>
              <a:rPr lang="en-US" altLang="en-US" sz="2400" dirty="0"/>
              <a:t>and can damage the database or may cause erratic behavior in the application if used incorrectly</a:t>
            </a:r>
            <a:endParaRPr lang="th-TH" altLang="en-US" sz="2400"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62</a:t>
            </a:fld>
            <a:endParaRPr lang="de-DE" dirty="0"/>
          </a:p>
        </p:txBody>
      </p:sp>
    </p:spTree>
    <p:extLst>
      <p:ext uri="{BB962C8B-B14F-4D97-AF65-F5344CB8AC3E}">
        <p14:creationId xmlns:p14="http://schemas.microsoft.com/office/powerpoint/2010/main" val="156026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4"/>
          </p:nvPr>
        </p:nvSpPr>
        <p:spPr>
          <a:xfrm>
            <a:off x="1944904" y="873340"/>
            <a:ext cx="7905866" cy="2871059"/>
          </a:xfrm>
        </p:spPr>
        <p:txBody>
          <a:bodyPr/>
          <a:lstStyle/>
          <a:p>
            <a:pPr marL="342900" indent="-342900">
              <a:spcAft>
                <a:spcPts val="0"/>
              </a:spcAft>
              <a:buFont typeface="Arial" panose="020B0604020202020204" pitchFamily="34" charset="0"/>
              <a:buChar char="•"/>
            </a:pPr>
            <a:r>
              <a:rPr lang="en-US" altLang="en-US" dirty="0"/>
              <a:t>General Purpose Commands</a:t>
            </a:r>
            <a:r>
              <a:rPr lang="th-TH" altLang="en-US" dirty="0"/>
              <a:t> </a:t>
            </a:r>
            <a:endParaRPr lang="en-US" altLang="en-US" dirty="0"/>
          </a:p>
          <a:p>
            <a:pPr lvl="1">
              <a:spcBef>
                <a:spcPts val="0"/>
              </a:spcBef>
              <a:spcAft>
                <a:spcPts val="0"/>
              </a:spcAft>
              <a:buFont typeface="Times New Roman" panose="02020603050405020304" pitchFamily="18" charset="0"/>
              <a:buChar char="–"/>
            </a:pPr>
            <a:r>
              <a:rPr lang="th-TH" altLang="en-US" dirty="0" err="1"/>
              <a:t>CLOSE</a:t>
            </a:r>
            <a:endParaRPr lang="en-US" altLang="en-US" dirty="0"/>
          </a:p>
          <a:p>
            <a:pPr lvl="1">
              <a:spcBef>
                <a:spcPts val="0"/>
              </a:spcBef>
              <a:spcAft>
                <a:spcPts val="0"/>
              </a:spcAft>
              <a:buFont typeface="Times New Roman" panose="02020603050405020304" pitchFamily="18" charset="0"/>
              <a:buChar char="–"/>
            </a:pPr>
            <a:r>
              <a:rPr lang="th-TH" altLang="en-US" dirty="0" err="1"/>
              <a:t>EVALUATE</a:t>
            </a:r>
            <a:endParaRPr lang="en-US" altLang="en-US" dirty="0"/>
          </a:p>
          <a:p>
            <a:pPr lvl="1">
              <a:spcBef>
                <a:spcPts val="0"/>
              </a:spcBef>
              <a:spcAft>
                <a:spcPts val="0"/>
              </a:spcAft>
              <a:buFont typeface="Times New Roman" panose="02020603050405020304" pitchFamily="18" charset="0"/>
              <a:buChar char="–"/>
            </a:pPr>
            <a:r>
              <a:rPr lang="th-TH" altLang="en-US" dirty="0" err="1"/>
              <a:t>EXIT</a:t>
            </a:r>
            <a:endParaRPr lang="th-TH" altLang="en-US" dirty="0"/>
          </a:p>
          <a:p>
            <a:pPr lvl="1">
              <a:spcBef>
                <a:spcPts val="0"/>
              </a:spcBef>
              <a:spcAft>
                <a:spcPts val="0"/>
              </a:spcAft>
              <a:buFont typeface="Times New Roman" panose="02020603050405020304" pitchFamily="18" charset="0"/>
              <a:buChar char="–"/>
            </a:pPr>
            <a:r>
              <a:rPr lang="en-US" altLang="en-US" dirty="0"/>
              <a:t>HELP</a:t>
            </a:r>
          </a:p>
          <a:p>
            <a:pPr lvl="1">
              <a:spcBef>
                <a:spcPts val="0"/>
              </a:spcBef>
              <a:spcAft>
                <a:spcPts val="0"/>
              </a:spcAft>
              <a:buFont typeface="Times New Roman" panose="02020603050405020304" pitchFamily="18" charset="0"/>
              <a:buChar char="–"/>
            </a:pPr>
            <a:r>
              <a:rPr lang="th-TH" altLang="en-US" dirty="0" err="1"/>
              <a:t>OPEN</a:t>
            </a:r>
            <a:endParaRPr lang="en-US" altLang="en-US" dirty="0"/>
          </a:p>
          <a:p>
            <a:pPr lvl="1">
              <a:spcBef>
                <a:spcPts val="0"/>
              </a:spcBef>
              <a:spcAft>
                <a:spcPts val="0"/>
              </a:spcAft>
              <a:buFont typeface="Times New Roman" panose="02020603050405020304" pitchFamily="18" charset="0"/>
              <a:buChar char="–"/>
            </a:pPr>
            <a:r>
              <a:rPr lang="th-TH" altLang="en-US" dirty="0"/>
              <a:t>PAGE</a:t>
            </a:r>
            <a:endParaRPr lang="en-US" altLang="en-US" dirty="0"/>
          </a:p>
          <a:p>
            <a:pPr lvl="1">
              <a:spcBef>
                <a:spcPts val="0"/>
              </a:spcBef>
              <a:spcAft>
                <a:spcPts val="0"/>
              </a:spcAft>
              <a:buFont typeface="Times New Roman" panose="02020603050405020304" pitchFamily="18" charset="0"/>
              <a:buChar char="–"/>
            </a:pPr>
            <a:r>
              <a:rPr lang="th-TH" altLang="en-US" dirty="0" err="1"/>
              <a:t>SPAWN</a:t>
            </a:r>
            <a:endParaRPr lang="en-US" altLang="en-US" dirty="0"/>
          </a:p>
          <a:p>
            <a:pPr lvl="1">
              <a:spcBef>
                <a:spcPts val="0"/>
              </a:spcBef>
              <a:spcAft>
                <a:spcPts val="0"/>
              </a:spcAft>
              <a:buFont typeface="Times New Roman" panose="02020603050405020304" pitchFamily="18" charset="0"/>
              <a:buChar char="–"/>
            </a:pPr>
            <a:endParaRPr lang="en-US" altLang="en-US" dirty="0"/>
          </a:p>
          <a:p>
            <a:pPr marL="342900" indent="-342900">
              <a:spcAft>
                <a:spcPts val="0"/>
              </a:spcAft>
              <a:buFont typeface="Arial" panose="020B0604020202020204" pitchFamily="34" charset="0"/>
              <a:buChar char="•"/>
            </a:pPr>
            <a:r>
              <a:rPr lang="th-TH" altLang="en-US" dirty="0" err="1"/>
              <a:t>Non</a:t>
            </a:r>
            <a:r>
              <a:rPr lang="th-TH" altLang="en-US" dirty="0"/>
              <a:t>-</a:t>
            </a:r>
            <a:r>
              <a:rPr lang="th-TH" altLang="en-US" dirty="0" err="1"/>
              <a:t>invasive</a:t>
            </a:r>
            <a:r>
              <a:rPr lang="th-TH" altLang="en-US" dirty="0"/>
              <a:t> </a:t>
            </a:r>
            <a:r>
              <a:rPr lang="th-TH" altLang="en-US" dirty="0" err="1"/>
              <a:t>Commands</a:t>
            </a:r>
            <a:r>
              <a:rPr lang="th-TH" altLang="en-US" dirty="0"/>
              <a:t> </a:t>
            </a:r>
          </a:p>
          <a:p>
            <a:pPr lvl="1">
              <a:spcBef>
                <a:spcPts val="0"/>
              </a:spcBef>
              <a:spcAft>
                <a:spcPts val="0"/>
              </a:spcAft>
              <a:buFont typeface="Times New Roman" panose="02020603050405020304" pitchFamily="18" charset="0"/>
              <a:buChar char="–"/>
            </a:pPr>
            <a:r>
              <a:rPr lang="en-US" altLang="en-US" dirty="0"/>
              <a:t>FIND</a:t>
            </a:r>
            <a:endParaRPr lang="th-TH" altLang="en-US" dirty="0"/>
          </a:p>
          <a:p>
            <a:pPr lvl="1">
              <a:spcBef>
                <a:spcPts val="0"/>
              </a:spcBef>
              <a:spcAft>
                <a:spcPts val="0"/>
              </a:spcAft>
              <a:buFont typeface="Times New Roman" panose="02020603050405020304" pitchFamily="18" charset="0"/>
              <a:buChar char="–"/>
            </a:pPr>
            <a:r>
              <a:rPr lang="en-US" altLang="en-US" dirty="0"/>
              <a:t>DUMP</a:t>
            </a:r>
            <a:endParaRPr lang="th-TH" altLang="en-US" dirty="0"/>
          </a:p>
          <a:p>
            <a:pPr lvl="1">
              <a:spcBef>
                <a:spcPts val="0"/>
              </a:spcBef>
              <a:spcAft>
                <a:spcPts val="0"/>
              </a:spcAft>
              <a:buFont typeface="Times New Roman" panose="02020603050405020304" pitchFamily="18" charset="0"/>
              <a:buChar char="–"/>
            </a:pPr>
            <a:r>
              <a:rPr lang="en-US" altLang="en-US" dirty="0"/>
              <a:t>SAVE</a:t>
            </a:r>
            <a:endParaRPr lang="th-TH" altLang="en-US" dirty="0"/>
          </a:p>
          <a:p>
            <a:pPr lvl="1">
              <a:spcBef>
                <a:spcPts val="0"/>
              </a:spcBef>
              <a:spcAft>
                <a:spcPts val="0"/>
              </a:spcAft>
              <a:buFont typeface="Times New Roman" panose="02020603050405020304" pitchFamily="18" charset="0"/>
              <a:buChar char="–"/>
            </a:pPr>
            <a:r>
              <a:rPr lang="en-US" altLang="en-US" dirty="0"/>
              <a:t>RANGE</a:t>
            </a:r>
            <a:endParaRPr lang="th-TH" altLang="en-US" dirty="0"/>
          </a:p>
          <a:p>
            <a:pPr lvl="1">
              <a:spcBef>
                <a:spcPts val="0"/>
              </a:spcBef>
              <a:spcAft>
                <a:spcPts val="0"/>
              </a:spcAft>
              <a:buFont typeface="Times New Roman" panose="02020603050405020304" pitchFamily="18" charset="0"/>
              <a:buChar char="–"/>
            </a:pPr>
            <a:r>
              <a:rPr lang="en-US" altLang="en-US" dirty="0"/>
              <a:t>INTEGRIT</a:t>
            </a:r>
            <a:endParaRPr lang="th-TH" altLang="en-US" dirty="0"/>
          </a:p>
          <a:p>
            <a:pPr>
              <a:spcAft>
                <a:spcPts val="0"/>
              </a:spcAft>
            </a:pPr>
            <a:endParaRPr lang="en-US" dirty="0"/>
          </a:p>
        </p:txBody>
      </p:sp>
      <p:sp>
        <p:nvSpPr>
          <p:cNvPr id="4" name="Rectangle 3"/>
          <p:cNvSpPr/>
          <p:nvPr/>
        </p:nvSpPr>
        <p:spPr>
          <a:xfrm>
            <a:off x="6134959" y="873340"/>
            <a:ext cx="3985318" cy="3662541"/>
          </a:xfrm>
          <a:prstGeom prst="rect">
            <a:avLst/>
          </a:prstGeom>
        </p:spPr>
        <p:txBody>
          <a:bodyPr vert="horz" lIns="91440" tIns="45720" rIns="91440" bIns="45720" rtlCol="0">
            <a:noAutofit/>
          </a:bodyPr>
          <a:lstStyle/>
          <a:p>
            <a:pPr marL="342900" indent="-342900">
              <a:buFont typeface="Arial" panose="020B0604020202020204" pitchFamily="34" charset="0"/>
              <a:buChar char="•"/>
            </a:pPr>
            <a:r>
              <a:rPr lang="en-US" altLang="en-US" sz="2400" dirty="0">
                <a:latin typeface="Cordia New" panose="020B0304020202020204" pitchFamily="34" charset="-34"/>
                <a:cs typeface="Cordia New" panose="020B0304020202020204" pitchFamily="34" charset="-34"/>
              </a:rPr>
              <a:t>Invasive Commands</a:t>
            </a:r>
            <a:r>
              <a:rPr lang="th-TH" altLang="en-US" sz="2400" dirty="0">
                <a:latin typeface="Cordia New" panose="020B0304020202020204" pitchFamily="34" charset="-34"/>
                <a:cs typeface="Cordia New" panose="020B0304020202020204" pitchFamily="34" charset="-34"/>
              </a:rPr>
              <a:t> </a:t>
            </a:r>
            <a:endParaRPr lang="en-US" altLang="en-US" sz="24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ADD</a:t>
            </a:r>
            <a:endParaRPr lang="en-US" altLang="en-US" sz="20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ALL</a:t>
            </a:r>
            <a:endParaRPr lang="en-US" altLang="en-US" sz="20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BUFFER_FLUSH</a:t>
            </a:r>
            <a:endParaRPr lang="en-US" altLang="en-US" sz="20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CHANGE</a:t>
            </a:r>
            <a:endParaRPr lang="en-US" altLang="en-US" sz="20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CRITICAL</a:t>
            </a:r>
            <a:endParaRPr lang="en-US" altLang="en-US" sz="20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MAPS</a:t>
            </a:r>
            <a:endParaRPr lang="en-US" altLang="en-US" sz="20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OVERWRITE</a:t>
            </a:r>
            <a:endParaRPr lang="en-US" altLang="en-US" sz="20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SHIFT</a:t>
            </a:r>
            <a:endParaRPr lang="en-US" altLang="en-US" sz="20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REMOVE</a:t>
            </a:r>
            <a:r>
              <a:rPr lang="th-TH" altLang="en-US" sz="2000" dirty="0">
                <a:latin typeface="Cordia New" panose="020B0304020202020204" pitchFamily="34" charset="-34"/>
                <a:cs typeface="Cordia New" panose="020B0304020202020204" pitchFamily="34" charset="-34"/>
              </a:rPr>
              <a:t> </a:t>
            </a:r>
            <a:endParaRPr lang="en-US" altLang="en-US" sz="2000" dirty="0">
              <a:latin typeface="Cordia New" panose="020B0304020202020204" pitchFamily="34" charset="-34"/>
              <a:cs typeface="Cordia New" panose="020B0304020202020204" pitchFamily="34" charset="-34"/>
            </a:endParaRPr>
          </a:p>
          <a:p>
            <a:pPr lvl="1">
              <a:buFont typeface="Times New Roman" panose="02020603050405020304" pitchFamily="18" charset="0"/>
              <a:buChar char="–"/>
            </a:pPr>
            <a:r>
              <a:rPr lang="th-TH" altLang="en-US" sz="2000" dirty="0" err="1">
                <a:latin typeface="Cordia New" panose="020B0304020202020204" pitchFamily="34" charset="-34"/>
                <a:cs typeface="Cordia New" panose="020B0304020202020204" pitchFamily="34" charset="-34"/>
              </a:rPr>
              <a:t>RESTORE</a:t>
            </a:r>
            <a:endParaRPr lang="th-TH" altLang="en-US" sz="2000" dirty="0">
              <a:latin typeface="Cordia New" panose="020B0304020202020204" pitchFamily="34" charset="-34"/>
              <a:cs typeface="Cordia New" panose="020B0304020202020204" pitchFamily="34" charset="-34"/>
            </a:endParaRPr>
          </a:p>
        </p:txBody>
      </p:sp>
      <p:sp>
        <p:nvSpPr>
          <p:cNvPr id="2" name="Date Placeholder 1"/>
          <p:cNvSpPr>
            <a:spLocks noGrp="1"/>
          </p:cNvSpPr>
          <p:nvPr>
            <p:ph type="dt" sz="half" idx="10"/>
          </p:nvPr>
        </p:nvSpPr>
        <p:spPr/>
        <p:txBody>
          <a:bodyPr/>
          <a:lstStyle/>
          <a:p>
            <a:r>
              <a:rPr lang="en-US"/>
              <a:t>18-Dec-19</a:t>
            </a:r>
            <a:endParaRPr lang="de-DE"/>
          </a:p>
        </p:txBody>
      </p:sp>
      <p:sp>
        <p:nvSpPr>
          <p:cNvPr id="5" name="Footer Placeholder 4"/>
          <p:cNvSpPr>
            <a:spLocks noGrp="1"/>
          </p:cNvSpPr>
          <p:nvPr>
            <p:ph type="ftr" sz="quarter" idx="11"/>
          </p:nvPr>
        </p:nvSpPr>
        <p:spPr/>
        <p:txBody>
          <a:bodyPr/>
          <a:lstStyle/>
          <a:p>
            <a:r>
              <a:rPr lang="de-DE"/>
              <a:t>YottaDB Foundation</a:t>
            </a:r>
          </a:p>
        </p:txBody>
      </p:sp>
      <p:sp>
        <p:nvSpPr>
          <p:cNvPr id="6" name="Slide Number Placeholder 5"/>
          <p:cNvSpPr>
            <a:spLocks noGrp="1"/>
          </p:cNvSpPr>
          <p:nvPr>
            <p:ph type="sldNum" sz="quarter" idx="12"/>
          </p:nvPr>
        </p:nvSpPr>
        <p:spPr/>
        <p:txBody>
          <a:bodyPr/>
          <a:lstStyle/>
          <a:p>
            <a:fld id="{5C3B061B-9F90-499E-9525-91E51689BDCC}" type="slidenum">
              <a:rPr lang="de-DE" smtClean="0"/>
              <a:pPr/>
              <a:t>63</a:t>
            </a:fld>
            <a:endParaRPr lang="de-DE" dirty="0"/>
          </a:p>
        </p:txBody>
      </p:sp>
    </p:spTree>
    <p:extLst>
      <p:ext uri="{BB962C8B-B14F-4D97-AF65-F5344CB8AC3E}">
        <p14:creationId xmlns:p14="http://schemas.microsoft.com/office/powerpoint/2010/main" val="2812551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altLang="en-US" dirty="0"/>
              <a:t>DSE File Header </a:t>
            </a:r>
            <a:endParaRPr lang="th-TH" altLang="en-US" dirty="0"/>
          </a:p>
        </p:txBody>
      </p:sp>
      <p:sp>
        <p:nvSpPr>
          <p:cNvPr id="2" name="Content Placeholder 1"/>
          <p:cNvSpPr>
            <a:spLocks noGrp="1"/>
          </p:cNvSpPr>
          <p:nvPr>
            <p:ph idx="14"/>
          </p:nvPr>
        </p:nvSpPr>
        <p:spPr>
          <a:xfrm>
            <a:off x="1786774" y="1670862"/>
            <a:ext cx="8945393" cy="2871059"/>
          </a:xfrm>
        </p:spPr>
        <p:txBody>
          <a:bodyPr/>
          <a:lstStyle/>
          <a:p>
            <a:pPr marL="342900" indent="-342900">
              <a:buFont typeface="Arial" panose="020B0604020202020204" pitchFamily="34" charset="0"/>
              <a:buChar char="•"/>
            </a:pPr>
            <a:r>
              <a:rPr lang="en-US" altLang="en-US" dirty="0"/>
              <a:t>The DSE File Header contains important information pertaining to the structure of the database</a:t>
            </a:r>
          </a:p>
          <a:p>
            <a:pPr marL="342900" indent="-342900">
              <a:buFont typeface="Arial" panose="020B0604020202020204" pitchFamily="34" charset="0"/>
              <a:buChar char="•"/>
            </a:pPr>
            <a:r>
              <a:rPr lang="en-US" altLang="en-US" dirty="0"/>
              <a:t>The database file header is comprised of four sections:</a:t>
            </a:r>
          </a:p>
          <a:p>
            <a:pPr marL="800100" lvl="1" indent="-342900">
              <a:buFont typeface="Arial" panose="020B0604020202020204" pitchFamily="34" charset="0"/>
              <a:buChar char="•"/>
            </a:pPr>
            <a:r>
              <a:rPr lang="en-US" altLang="en-US" sz="2400" dirty="0"/>
              <a:t>Data Elements : used for accounting control and logging purposes.</a:t>
            </a:r>
          </a:p>
          <a:p>
            <a:pPr marL="800100" lvl="1" indent="-342900">
              <a:buFont typeface="Arial" panose="020B0604020202020204" pitchFamily="34" charset="0"/>
              <a:buChar char="•"/>
            </a:pPr>
            <a:r>
              <a:rPr lang="en-US" altLang="en-US" sz="2400" dirty="0"/>
              <a:t>Control Fields : contains fields that are used to show settings for the Access Method used (usually BG). </a:t>
            </a:r>
          </a:p>
          <a:p>
            <a:pPr marL="800100" lvl="1" indent="-342900">
              <a:buFont typeface="Arial" panose="020B0604020202020204" pitchFamily="34" charset="0"/>
              <a:buChar char="•"/>
            </a:pPr>
            <a:r>
              <a:rPr lang="en-US" altLang="en-US" sz="2400" dirty="0"/>
              <a:t>M Lock Space : provides M lock information.</a:t>
            </a:r>
          </a:p>
          <a:p>
            <a:pPr marL="800100" lvl="1" indent="-342900">
              <a:buFont typeface="Arial" panose="020B0604020202020204" pitchFamily="34" charset="0"/>
              <a:buChar char="•"/>
            </a:pPr>
            <a:r>
              <a:rPr lang="en-US" altLang="en-US" sz="2400" dirty="0"/>
              <a:t>Master Bit Maps : contains information describing all local bit maps as being full or not.</a:t>
            </a:r>
            <a:endParaRPr lang="th-TH" altLang="en-US" sz="2400"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64</a:t>
            </a:fld>
            <a:endParaRPr lang="de-DE" dirty="0"/>
          </a:p>
        </p:txBody>
      </p:sp>
    </p:spTree>
    <p:extLst>
      <p:ext uri="{BB962C8B-B14F-4D97-AF65-F5344CB8AC3E}">
        <p14:creationId xmlns:p14="http://schemas.microsoft.com/office/powerpoint/2010/main" val="2952975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DSE File Header (Cont.)</a:t>
            </a:r>
            <a:endParaRPr lang="en-US" dirty="0"/>
          </a:p>
        </p:txBody>
      </p:sp>
      <p:sp>
        <p:nvSpPr>
          <p:cNvPr id="3" name="Content Placeholder 2"/>
          <p:cNvSpPr>
            <a:spLocks noGrp="1"/>
          </p:cNvSpPr>
          <p:nvPr>
            <p:ph idx="14"/>
          </p:nvPr>
        </p:nvSpPr>
        <p:spPr>
          <a:xfrm>
            <a:off x="1766455" y="2186501"/>
            <a:ext cx="7905866" cy="2871059"/>
          </a:xfrm>
        </p:spPr>
        <p:txBody>
          <a:bodyPr/>
          <a:lstStyle/>
          <a:p>
            <a:pPr marL="342900" indent="-342900">
              <a:buFont typeface="Arial" panose="020B0604020202020204" pitchFamily="34" charset="0"/>
              <a:buChar char="•"/>
            </a:pPr>
            <a:r>
              <a:rPr lang="en-US" altLang="en-US" dirty="0"/>
              <a:t>To view the file header for the UBG region</a:t>
            </a:r>
            <a:r>
              <a:rPr lang="th-TH" altLang="en-US" dirty="0"/>
              <a:t>:</a:t>
            </a:r>
          </a:p>
          <a:p>
            <a:pPr lvl="1"/>
            <a:r>
              <a:rPr lang="en-US" altLang="en-US" dirty="0"/>
              <a:t>DSE&gt;FIND </a:t>
            </a:r>
            <a:r>
              <a:rPr lang="th-TH" altLang="en-US" dirty="0"/>
              <a:t>-</a:t>
            </a:r>
            <a:r>
              <a:rPr lang="en-US" altLang="en-US" dirty="0"/>
              <a:t>REGION</a:t>
            </a:r>
            <a:r>
              <a:rPr lang="th-TH" altLang="en-US" dirty="0"/>
              <a:t>=</a:t>
            </a:r>
            <a:r>
              <a:rPr lang="en-US" altLang="en-US" dirty="0"/>
              <a:t>UBG</a:t>
            </a:r>
            <a:endParaRPr lang="th-TH" altLang="en-US" dirty="0"/>
          </a:p>
          <a:p>
            <a:pPr lvl="1"/>
            <a:r>
              <a:rPr lang="en-US" altLang="en-US" dirty="0"/>
              <a:t>File	</a:t>
            </a:r>
            <a:r>
              <a:rPr lang="th-TH" altLang="en-US" dirty="0"/>
              <a:t>/</a:t>
            </a:r>
            <a:r>
              <a:rPr lang="en-US" altLang="en-US" dirty="0" err="1"/>
              <a:t>ydbinst</a:t>
            </a:r>
            <a:r>
              <a:rPr lang="th-TH" altLang="en-US" dirty="0"/>
              <a:t>/</a:t>
            </a:r>
            <a:r>
              <a:rPr lang="en-US" altLang="en-US" dirty="0" err="1"/>
              <a:t>gbls</a:t>
            </a:r>
            <a:r>
              <a:rPr lang="th-TH" altLang="en-US" dirty="0"/>
              <a:t>/</a:t>
            </a:r>
            <a:r>
              <a:rPr lang="en-US" altLang="en-US" dirty="0"/>
              <a:t>mumps</a:t>
            </a:r>
            <a:r>
              <a:rPr lang="th-TH" altLang="en-US" dirty="0"/>
              <a:t>.</a:t>
            </a:r>
            <a:r>
              <a:rPr lang="en-US" altLang="en-US" dirty="0" err="1"/>
              <a:t>ubg</a:t>
            </a:r>
            <a:endParaRPr lang="th-TH" altLang="en-US" dirty="0"/>
          </a:p>
          <a:p>
            <a:pPr lvl="1"/>
            <a:r>
              <a:rPr lang="en-US" altLang="en-US" dirty="0"/>
              <a:t>Region	UBG</a:t>
            </a:r>
            <a:endParaRPr lang="th-TH" altLang="en-US" dirty="0"/>
          </a:p>
          <a:p>
            <a:pPr lvl="1"/>
            <a:r>
              <a:rPr lang="en-US" altLang="en-US" dirty="0"/>
              <a:t>DSE&gt;DUMP </a:t>
            </a:r>
            <a:r>
              <a:rPr lang="th-TH" altLang="en-US" dirty="0"/>
              <a:t>-</a:t>
            </a:r>
            <a:r>
              <a:rPr lang="en-US" altLang="en-US" dirty="0"/>
              <a:t>FILEHEADER</a:t>
            </a:r>
            <a:endParaRPr lang="th-TH" altLang="en-US" dirty="0"/>
          </a:p>
          <a:p>
            <a:endParaRPr lang="th-TH" altLang="en-US" dirty="0"/>
          </a:p>
          <a:p>
            <a:endParaRPr lang="en-US" dirty="0"/>
          </a:p>
        </p:txBody>
      </p:sp>
      <p:pic>
        <p:nvPicPr>
          <p:cNvPr id="6" name="Content Placeholder 4"/>
          <p:cNvPicPr>
            <a:picLocks noChangeAspect="1"/>
          </p:cNvPicPr>
          <p:nvPr/>
        </p:nvPicPr>
        <p:blipFill>
          <a:blip r:embed="rId2"/>
          <a:stretch>
            <a:fillRect/>
          </a:stretch>
        </p:blipFill>
        <p:spPr>
          <a:xfrm>
            <a:off x="6755073" y="1230575"/>
            <a:ext cx="4480376" cy="4934289"/>
          </a:xfrm>
          <a:prstGeom prst="rect">
            <a:avLst/>
          </a:prstGeom>
        </p:spPr>
      </p:pic>
      <p:sp>
        <p:nvSpPr>
          <p:cNvPr id="4" name="Date Placeholder 3"/>
          <p:cNvSpPr>
            <a:spLocks noGrp="1"/>
          </p:cNvSpPr>
          <p:nvPr>
            <p:ph type="dt" sz="half" idx="10"/>
          </p:nvPr>
        </p:nvSpPr>
        <p:spPr/>
        <p:txBody>
          <a:bodyPr/>
          <a:lstStyle/>
          <a:p>
            <a:r>
              <a:rPr lang="en-US"/>
              <a:t>18-Dec-19</a:t>
            </a:r>
            <a:endParaRPr lang="de-DE"/>
          </a:p>
        </p:txBody>
      </p:sp>
      <p:sp>
        <p:nvSpPr>
          <p:cNvPr id="5" name="Footer Placeholder 4"/>
          <p:cNvSpPr>
            <a:spLocks noGrp="1"/>
          </p:cNvSpPr>
          <p:nvPr>
            <p:ph type="ftr" sz="quarter" idx="11"/>
          </p:nvPr>
        </p:nvSpPr>
        <p:spPr/>
        <p:txBody>
          <a:bodyPr/>
          <a:lstStyle/>
          <a:p>
            <a:r>
              <a:rPr lang="de-DE"/>
              <a:t>YottaDB Foundation</a:t>
            </a:r>
          </a:p>
        </p:txBody>
      </p:sp>
      <p:sp>
        <p:nvSpPr>
          <p:cNvPr id="7" name="Slide Number Placeholder 6"/>
          <p:cNvSpPr>
            <a:spLocks noGrp="1"/>
          </p:cNvSpPr>
          <p:nvPr>
            <p:ph type="sldNum" sz="quarter" idx="12"/>
          </p:nvPr>
        </p:nvSpPr>
        <p:spPr/>
        <p:txBody>
          <a:bodyPr/>
          <a:lstStyle/>
          <a:p>
            <a:fld id="{5C3B061B-9F90-499E-9525-91E51689BDCC}" type="slidenum">
              <a:rPr lang="de-DE" smtClean="0"/>
              <a:pPr/>
              <a:t>65</a:t>
            </a:fld>
            <a:endParaRPr lang="de-DE" dirty="0"/>
          </a:p>
        </p:txBody>
      </p:sp>
    </p:spTree>
    <p:extLst>
      <p:ext uri="{BB962C8B-B14F-4D97-AF65-F5344CB8AC3E}">
        <p14:creationId xmlns:p14="http://schemas.microsoft.com/office/powerpoint/2010/main" val="529615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66</a:t>
            </a:fld>
            <a:endParaRPr lang="de-DE" dirty="0"/>
          </a:p>
        </p:txBody>
      </p:sp>
      <p:sp>
        <p:nvSpPr>
          <p:cNvPr id="8193" name="Rectangle 1"/>
          <p:cNvSpPr>
            <a:spLocks noGrp="1" noChangeArrowheads="1"/>
          </p:cNvSpPr>
          <p:nvPr>
            <p:ph type="title"/>
          </p:nvPr>
        </p:nvSpPr>
        <p:spPr>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fontScale="90000"/>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a:t>Global Directory Editor (GDE)</a:t>
            </a:r>
          </a:p>
        </p:txBody>
      </p:sp>
      <p:sp>
        <p:nvSpPr>
          <p:cNvPr id="2" name="Content Placeholder 1"/>
          <p:cNvSpPr>
            <a:spLocks noGrp="1"/>
          </p:cNvSpPr>
          <p:nvPr>
            <p:ph idx="1"/>
          </p:nvPr>
        </p:nvSpPr>
        <p:spPr>
          <a:xfrm>
            <a:off x="1756294" y="1882148"/>
            <a:ext cx="7936346" cy="2871059"/>
          </a:xfrm>
        </p:spPr>
        <p:txBody>
          <a:bodyPr/>
          <a:lstStyle/>
          <a:p>
            <a:pPr marL="681038" indent="-681038">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dirty="0"/>
              <a:t>The Global Directory Editor (GDE) is a tool used for creating, examining, and modifying global directories</a:t>
            </a:r>
          </a:p>
          <a:p>
            <a:pPr marL="1481138" lvl="1" indent="-566738">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dirty="0"/>
              <a:t>A global directory is a file that identifies:</a:t>
            </a:r>
          </a:p>
          <a:p>
            <a:pPr marL="2286000" lvl="2" indent="-455613">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dirty="0"/>
              <a:t>global variables mapped to database files</a:t>
            </a:r>
          </a:p>
          <a:p>
            <a:pPr marL="2286000" lvl="2" indent="-455613">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dirty="0"/>
              <a:t>size limits for names and values of </a:t>
            </a:r>
            <a:r>
              <a:rPr lang="en-US" altLang="en-US" sz="2400" dirty="0" err="1"/>
              <a:t>globals</a:t>
            </a:r>
            <a:endParaRPr lang="en-US" altLang="en-US" sz="2400" dirty="0"/>
          </a:p>
          <a:p>
            <a:pPr marL="2286000" lvl="2" indent="-455613">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dirty="0"/>
              <a:t>other database characteristics</a:t>
            </a:r>
          </a:p>
          <a:p>
            <a:pPr marL="1481138" lvl="1" indent="-566738">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dirty="0"/>
              <a:t>All M programs that use the same global directory share all the same global variables</a:t>
            </a:r>
          </a:p>
          <a:p>
            <a:endParaRPr lang="en-US" dirty="0"/>
          </a:p>
        </p:txBody>
      </p:sp>
    </p:spTree>
    <p:extLst>
      <p:ext uri="{BB962C8B-B14F-4D97-AF65-F5344CB8AC3E}">
        <p14:creationId xmlns:p14="http://schemas.microsoft.com/office/powerpoint/2010/main" val="41760065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0" tIns="0" rIns="0" bIns="0" rtlCol="0" anchor="ctr">
            <a:norm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a:t>GDE Functions</a:t>
            </a:r>
          </a:p>
        </p:txBody>
      </p:sp>
      <p:sp>
        <p:nvSpPr>
          <p:cNvPr id="2" name="Content Placeholder 1"/>
          <p:cNvSpPr>
            <a:spLocks noGrp="1"/>
          </p:cNvSpPr>
          <p:nvPr>
            <p:ph idx="14"/>
          </p:nvPr>
        </p:nvSpPr>
        <p:spPr>
          <a:xfrm>
            <a:off x="1776614" y="2179626"/>
            <a:ext cx="7905866" cy="2871059"/>
          </a:xfrm>
        </p:spPr>
        <p:txBody>
          <a:bodyPr/>
          <a:lstStyle/>
          <a:p>
            <a:pPr marL="681038" indent="-681038">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t>The main functions of the global directory editor are to:</a:t>
            </a:r>
          </a:p>
          <a:p>
            <a:pPr marL="1481138" lvl="1" indent="-566738">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t>define the mapping of global variables to database files</a:t>
            </a:r>
          </a:p>
          <a:p>
            <a:pPr marL="1481138" lvl="1" indent="-566738">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t>define the character limitations of global variable names and records</a:t>
            </a:r>
          </a:p>
          <a:p>
            <a:pPr marL="1481138" lvl="1" indent="-566738">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t>provide the M Peripheral Interchange Program (MUPIP) with the characteristics (e.g., -ALLOCATION size) used in creating and extending a database file</a:t>
            </a:r>
          </a:p>
          <a:p>
            <a:endParaRPr lang="en-US" sz="2800"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67</a:t>
            </a:fld>
            <a:endParaRPr lang="de-DE" dirty="0"/>
          </a:p>
        </p:txBody>
      </p:sp>
    </p:spTree>
    <p:extLst>
      <p:ext uri="{BB962C8B-B14F-4D97-AF65-F5344CB8AC3E}">
        <p14:creationId xmlns:p14="http://schemas.microsoft.com/office/powerpoint/2010/main" val="349720844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0" tIns="0" rIns="0" bIns="0" rtlCol="0" anchor="ctr">
            <a:norm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en-US"/>
              <a:t>Accessing GDE</a:t>
            </a:r>
          </a:p>
        </p:txBody>
      </p:sp>
      <p:sp>
        <p:nvSpPr>
          <p:cNvPr id="10242" name="Rectangle 2"/>
          <p:cNvSpPr>
            <a:spLocks noGrp="1" noChangeArrowheads="1"/>
          </p:cNvSpPr>
          <p:nvPr>
            <p:ph type="body" idx="13"/>
          </p:nvPr>
        </p:nvSpPr>
        <p:spPr>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0" tIns="0" rIns="0" bIns="0" rtlCol="0">
            <a:normAutofit/>
          </a:bodyPr>
          <a:lstStyle/>
          <a:p>
            <a:pPr marL="681038" indent="-681038">
              <a:buNone/>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endParaRPr lang="en-US" altLang="en-US" dirty="0"/>
          </a:p>
        </p:txBody>
      </p:sp>
      <p:sp>
        <p:nvSpPr>
          <p:cNvPr id="2" name="Content Placeholder 1"/>
          <p:cNvSpPr>
            <a:spLocks noGrp="1"/>
          </p:cNvSpPr>
          <p:nvPr>
            <p:ph idx="14"/>
          </p:nvPr>
        </p:nvSpPr>
        <p:spPr/>
        <p:txBody>
          <a:bodyPr/>
          <a:lstStyle/>
          <a:p>
            <a:pPr marL="681038" indent="-681038">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dirty="0"/>
              <a:t>After defining the environment, enter M.</a:t>
            </a:r>
          </a:p>
          <a:p>
            <a:pPr marL="681038" indent="-681038">
              <a:buFont typeface="Times New Roman" panose="02020603050405020304" pitchFamily="18" charset="0"/>
              <a:buChar char="•"/>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dirty="0"/>
              <a:t>From the YDB prompt, execute the following:</a:t>
            </a:r>
          </a:p>
          <a:p>
            <a:pPr marL="681038" indent="-681038">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endParaRPr lang="en-US" altLang="en-US" dirty="0"/>
          </a:p>
          <a:p>
            <a:pPr marL="1884363" lvl="2" indent="-511175">
              <a:spcBef>
                <a:spcPts val="700"/>
              </a:spcBef>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i="1" dirty="0"/>
              <a:t>YDB&gt;D ^GDE</a:t>
            </a:r>
          </a:p>
          <a:p>
            <a:pPr marL="1884363" lvl="2" indent="-511175">
              <a:spcBef>
                <a:spcPts val="700"/>
              </a:spcBef>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i="1" dirty="0"/>
              <a:t>GDE&gt;</a:t>
            </a:r>
          </a:p>
          <a:p>
            <a:pPr marL="681038" indent="-681038">
              <a:spcBef>
                <a:spcPts val="700"/>
              </a:spcBef>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endParaRPr lang="en-US" altLang="en-US" dirty="0"/>
          </a:p>
          <a:p>
            <a:pPr marL="681038" indent="-681038">
              <a:tabLst>
                <a:tab pos="6810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endParaRPr lang="en-US" altLang="en-US"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68</a:t>
            </a:fld>
            <a:endParaRPr lang="de-DE" dirty="0"/>
          </a:p>
        </p:txBody>
      </p:sp>
    </p:spTree>
    <p:extLst>
      <p:ext uri="{BB962C8B-B14F-4D97-AF65-F5344CB8AC3E}">
        <p14:creationId xmlns:p14="http://schemas.microsoft.com/office/powerpoint/2010/main" val="12901671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th-TH" altLang="en-US"/>
              <a:t>To leave GDE</a:t>
            </a:r>
          </a:p>
        </p:txBody>
      </p:sp>
      <p:sp>
        <p:nvSpPr>
          <p:cNvPr id="2" name="Content Placeholder 1"/>
          <p:cNvSpPr>
            <a:spLocks noGrp="1"/>
          </p:cNvSpPr>
          <p:nvPr>
            <p:ph idx="14"/>
          </p:nvPr>
        </p:nvSpPr>
        <p:spPr>
          <a:xfrm>
            <a:off x="1786775" y="1657111"/>
            <a:ext cx="7905866" cy="2871059"/>
          </a:xfrm>
        </p:spPr>
        <p:txBody>
          <a:bodyPr/>
          <a:lstStyle/>
          <a:p>
            <a:pPr>
              <a:buFont typeface="Times New Roman" panose="02020603050405020304" pitchFamily="18" charset="0"/>
              <a:buChar char="•"/>
            </a:pPr>
            <a:r>
              <a:rPr lang="th-TH" altLang="en-US" dirty="0" err="1"/>
              <a:t>Use</a:t>
            </a:r>
            <a:r>
              <a:rPr lang="th-TH" altLang="en-US" dirty="0"/>
              <a:t> </a:t>
            </a:r>
            <a:r>
              <a:rPr lang="th-TH" altLang="en-US" dirty="0" err="1"/>
              <a:t>the</a:t>
            </a:r>
            <a:r>
              <a:rPr lang="th-TH" altLang="en-US" dirty="0"/>
              <a:t> </a:t>
            </a:r>
            <a:r>
              <a:rPr lang="th-TH" altLang="en-US" dirty="0" err="1"/>
              <a:t>GDE</a:t>
            </a:r>
            <a:r>
              <a:rPr lang="th-TH" altLang="en-US" dirty="0"/>
              <a:t> </a:t>
            </a:r>
            <a:r>
              <a:rPr lang="th-TH" altLang="en-US" dirty="0" err="1"/>
              <a:t>EXIT</a:t>
            </a:r>
            <a:r>
              <a:rPr lang="th-TH" altLang="en-US" dirty="0"/>
              <a:t> </a:t>
            </a:r>
            <a:r>
              <a:rPr lang="th-TH" altLang="en-US" dirty="0" err="1"/>
              <a:t>command</a:t>
            </a:r>
            <a:r>
              <a:rPr lang="th-TH" altLang="en-US" dirty="0"/>
              <a:t> </a:t>
            </a:r>
            <a:r>
              <a:rPr lang="th-TH" altLang="en-US" dirty="0" err="1"/>
              <a:t>to</a:t>
            </a:r>
            <a:r>
              <a:rPr lang="th-TH" altLang="en-US" dirty="0"/>
              <a:t> </a:t>
            </a:r>
            <a:r>
              <a:rPr lang="th-TH" altLang="en-US" dirty="0" err="1"/>
              <a:t>save</a:t>
            </a:r>
            <a:r>
              <a:rPr lang="th-TH" altLang="en-US" dirty="0"/>
              <a:t> </a:t>
            </a:r>
            <a:r>
              <a:rPr lang="th-TH" altLang="en-US" dirty="0" err="1"/>
              <a:t>all</a:t>
            </a:r>
            <a:r>
              <a:rPr lang="th-TH" altLang="en-US" dirty="0"/>
              <a:t> </a:t>
            </a:r>
            <a:r>
              <a:rPr lang="th-TH" altLang="en-US" dirty="0" err="1"/>
              <a:t>changes</a:t>
            </a:r>
            <a:r>
              <a:rPr lang="th-TH" altLang="en-US" dirty="0"/>
              <a:t> </a:t>
            </a:r>
            <a:r>
              <a:rPr lang="th-TH" altLang="en-US" dirty="0" err="1"/>
              <a:t>and</a:t>
            </a:r>
            <a:r>
              <a:rPr lang="th-TH" altLang="en-US" dirty="0"/>
              <a:t> </a:t>
            </a:r>
            <a:r>
              <a:rPr lang="th-TH" altLang="en-US" dirty="0" err="1"/>
              <a:t>return</a:t>
            </a:r>
            <a:r>
              <a:rPr lang="th-TH" altLang="en-US" dirty="0"/>
              <a:t> </a:t>
            </a:r>
            <a:r>
              <a:rPr lang="th-TH" altLang="en-US" dirty="0" err="1"/>
              <a:t>to</a:t>
            </a:r>
            <a:r>
              <a:rPr lang="th-TH" altLang="en-US" dirty="0"/>
              <a:t> </a:t>
            </a:r>
            <a:r>
              <a:rPr lang="th-TH" altLang="en-US" dirty="0" err="1"/>
              <a:t>the</a:t>
            </a:r>
            <a:r>
              <a:rPr lang="th-TH" altLang="en-US" dirty="0"/>
              <a:t> </a:t>
            </a:r>
            <a:r>
              <a:rPr lang="th-TH" altLang="en-US" dirty="0" err="1"/>
              <a:t>shell</a:t>
            </a:r>
            <a:r>
              <a:rPr lang="th-TH" altLang="en-US" dirty="0"/>
              <a:t>.</a:t>
            </a:r>
          </a:p>
          <a:p>
            <a:pPr>
              <a:buFont typeface="Times New Roman" panose="02020603050405020304" pitchFamily="18" charset="0"/>
              <a:buChar char="•"/>
            </a:pPr>
            <a:endParaRPr lang="th-TH" altLang="en-US" dirty="0"/>
          </a:p>
          <a:p>
            <a:pPr lvl="1"/>
            <a:r>
              <a:rPr lang="th-TH" altLang="en-US" i="1" dirty="0" err="1"/>
              <a:t>GDE</a:t>
            </a:r>
            <a:r>
              <a:rPr lang="th-TH" altLang="en-US" i="1" dirty="0"/>
              <a:t>&gt; </a:t>
            </a:r>
            <a:r>
              <a:rPr lang="th-TH" altLang="en-US" i="1" dirty="0" err="1"/>
              <a:t>EXIT</a:t>
            </a:r>
            <a:endParaRPr lang="th-TH" altLang="en-US" i="1" dirty="0"/>
          </a:p>
          <a:p>
            <a:pPr lvl="1"/>
            <a:endParaRPr lang="th-TH" altLang="en-US" i="1" dirty="0"/>
          </a:p>
          <a:p>
            <a:pPr>
              <a:buFont typeface="Times New Roman" panose="02020603050405020304" pitchFamily="18" charset="0"/>
              <a:buChar char="•"/>
            </a:pPr>
            <a:r>
              <a:rPr lang="th-TH" altLang="en-US" dirty="0" err="1"/>
              <a:t>Use</a:t>
            </a:r>
            <a:r>
              <a:rPr lang="th-TH" altLang="en-US" dirty="0"/>
              <a:t> </a:t>
            </a:r>
            <a:r>
              <a:rPr lang="th-TH" altLang="en-US" dirty="0" err="1"/>
              <a:t>the</a:t>
            </a:r>
            <a:r>
              <a:rPr lang="th-TH" altLang="en-US" dirty="0"/>
              <a:t> </a:t>
            </a:r>
            <a:r>
              <a:rPr lang="th-TH" altLang="en-US" dirty="0" err="1"/>
              <a:t>GDE</a:t>
            </a:r>
            <a:r>
              <a:rPr lang="th-TH" altLang="en-US" dirty="0"/>
              <a:t> </a:t>
            </a:r>
            <a:r>
              <a:rPr lang="th-TH" altLang="en-US" dirty="0" err="1"/>
              <a:t>QUIT</a:t>
            </a:r>
            <a:r>
              <a:rPr lang="th-TH" altLang="en-US" dirty="0"/>
              <a:t> </a:t>
            </a:r>
            <a:r>
              <a:rPr lang="th-TH" altLang="en-US" dirty="0" err="1"/>
              <a:t>command</a:t>
            </a:r>
            <a:r>
              <a:rPr lang="th-TH" altLang="en-US" dirty="0"/>
              <a:t> </a:t>
            </a:r>
            <a:r>
              <a:rPr lang="th-TH" altLang="en-US" dirty="0" err="1"/>
              <a:t>to</a:t>
            </a:r>
            <a:r>
              <a:rPr lang="th-TH" altLang="en-US" dirty="0"/>
              <a:t> </a:t>
            </a:r>
            <a:r>
              <a:rPr lang="th-TH" altLang="en-US" dirty="0" err="1"/>
              <a:t>discard</a:t>
            </a:r>
            <a:r>
              <a:rPr lang="th-TH" altLang="en-US" dirty="0"/>
              <a:t> </a:t>
            </a:r>
            <a:r>
              <a:rPr lang="th-TH" altLang="en-US" dirty="0" err="1"/>
              <a:t>all</a:t>
            </a:r>
            <a:r>
              <a:rPr lang="th-TH" altLang="en-US" dirty="0"/>
              <a:t> </a:t>
            </a:r>
            <a:r>
              <a:rPr lang="th-TH" altLang="en-US" dirty="0" err="1"/>
              <a:t>changes</a:t>
            </a:r>
            <a:r>
              <a:rPr lang="th-TH" altLang="en-US" dirty="0"/>
              <a:t> </a:t>
            </a:r>
            <a:r>
              <a:rPr lang="th-TH" altLang="en-US" dirty="0" err="1"/>
              <a:t>and</a:t>
            </a:r>
            <a:r>
              <a:rPr lang="th-TH" altLang="en-US" dirty="0"/>
              <a:t> </a:t>
            </a:r>
            <a:r>
              <a:rPr lang="th-TH" altLang="en-US" dirty="0" err="1"/>
              <a:t>return</a:t>
            </a:r>
            <a:r>
              <a:rPr lang="th-TH" altLang="en-US" dirty="0"/>
              <a:t> </a:t>
            </a:r>
            <a:r>
              <a:rPr lang="th-TH" altLang="en-US" dirty="0" err="1"/>
              <a:t>to</a:t>
            </a:r>
            <a:r>
              <a:rPr lang="th-TH" altLang="en-US" dirty="0"/>
              <a:t> </a:t>
            </a:r>
            <a:r>
              <a:rPr lang="th-TH" altLang="en-US" dirty="0" err="1"/>
              <a:t>the</a:t>
            </a:r>
            <a:r>
              <a:rPr lang="th-TH" altLang="en-US" dirty="0"/>
              <a:t> </a:t>
            </a:r>
            <a:r>
              <a:rPr lang="th-TH" altLang="en-US" dirty="0" err="1"/>
              <a:t>shell</a:t>
            </a:r>
            <a:r>
              <a:rPr lang="th-TH" altLang="en-US" dirty="0"/>
              <a:t>.</a:t>
            </a:r>
          </a:p>
          <a:p>
            <a:pPr>
              <a:buFont typeface="Times New Roman" panose="02020603050405020304" pitchFamily="18" charset="0"/>
              <a:buChar char="•"/>
            </a:pPr>
            <a:endParaRPr lang="th-TH" altLang="en-US" dirty="0"/>
          </a:p>
          <a:p>
            <a:pPr lvl="1"/>
            <a:r>
              <a:rPr lang="th-TH" altLang="en-US" i="1" dirty="0" err="1"/>
              <a:t>GDE</a:t>
            </a:r>
            <a:r>
              <a:rPr lang="th-TH" altLang="en-US" i="1" dirty="0"/>
              <a:t>&gt; </a:t>
            </a:r>
            <a:r>
              <a:rPr lang="th-TH" altLang="en-US" i="1" dirty="0" err="1"/>
              <a:t>QUIT</a:t>
            </a:r>
            <a:endParaRPr lang="th-TH" altLang="en-US" i="1"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69</a:t>
            </a:fld>
            <a:endParaRPr lang="de-DE" dirty="0"/>
          </a:p>
        </p:txBody>
      </p:sp>
    </p:spTree>
    <p:extLst>
      <p:ext uri="{BB962C8B-B14F-4D97-AF65-F5344CB8AC3E}">
        <p14:creationId xmlns:p14="http://schemas.microsoft.com/office/powerpoint/2010/main" val="185372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9F60A-36FF-2342-9DE5-13226708009D}"/>
              </a:ext>
            </a:extLst>
          </p:cNvPr>
          <p:cNvSpPr>
            <a:spLocks noGrp="1"/>
          </p:cNvSpPr>
          <p:nvPr>
            <p:ph type="title"/>
          </p:nvPr>
        </p:nvSpPr>
        <p:spPr/>
        <p:txBody>
          <a:bodyPr/>
          <a:lstStyle/>
          <a:p>
            <a:r>
              <a:rPr lang="en-US" dirty="0"/>
              <a:t>Key-Value Stores</a:t>
            </a:r>
          </a:p>
        </p:txBody>
      </p:sp>
      <p:sp>
        <p:nvSpPr>
          <p:cNvPr id="3" name="Date Placeholder 2">
            <a:extLst>
              <a:ext uri="{FF2B5EF4-FFF2-40B4-BE49-F238E27FC236}">
                <a16:creationId xmlns:a16="http://schemas.microsoft.com/office/drawing/2014/main" id="{A9EB798C-E5A5-3E44-869D-2C88ECB332EF}"/>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737EB450-3F24-5A48-B2A7-484CD1D1AF19}"/>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8CF70FB3-756D-924E-A0B6-13C524B17051}"/>
              </a:ext>
            </a:extLst>
          </p:cNvPr>
          <p:cNvSpPr>
            <a:spLocks noGrp="1"/>
          </p:cNvSpPr>
          <p:nvPr>
            <p:ph type="sldNum" sz="quarter" idx="12"/>
          </p:nvPr>
        </p:nvSpPr>
        <p:spPr/>
        <p:txBody>
          <a:bodyPr/>
          <a:lstStyle/>
          <a:p>
            <a:fld id="{5C3B061B-9F90-499E-9525-91E51689BDCC}" type="slidenum">
              <a:rPr lang="de-DE" smtClean="0"/>
              <a:pPr/>
              <a:t>7</a:t>
            </a:fld>
            <a:endParaRPr lang="de-DE" dirty="0"/>
          </a:p>
        </p:txBody>
      </p:sp>
      <p:sp>
        <p:nvSpPr>
          <p:cNvPr id="7" name="Content Placeholder 6">
            <a:extLst>
              <a:ext uri="{FF2B5EF4-FFF2-40B4-BE49-F238E27FC236}">
                <a16:creationId xmlns:a16="http://schemas.microsoft.com/office/drawing/2014/main" id="{D331BD07-F4F1-F448-AE6F-A2737AF182AA}"/>
              </a:ext>
            </a:extLst>
          </p:cNvPr>
          <p:cNvSpPr>
            <a:spLocks noGrp="1"/>
          </p:cNvSpPr>
          <p:nvPr>
            <p:ph idx="14"/>
          </p:nvPr>
        </p:nvSpPr>
        <p:spPr>
          <a:xfrm>
            <a:off x="1786775" y="1410949"/>
            <a:ext cx="8959154" cy="4189752"/>
          </a:xfrm>
        </p:spPr>
        <p:txBody>
          <a:bodyPr/>
          <a:lstStyle/>
          <a:p>
            <a:pPr marL="342900" indent="-342900">
              <a:buFont typeface="Arial" panose="020B0604020202020204" pitchFamily="34" charset="0"/>
              <a:buChar char="•"/>
            </a:pPr>
            <a:r>
              <a:rPr lang="en-US" dirty="0"/>
              <a:t>Key -value stores offer very high speed via the least complicated data model</a:t>
            </a:r>
          </a:p>
          <a:p>
            <a:pPr marL="342900" indent="-342900">
              <a:buFont typeface="Arial" panose="020B0604020202020204" pitchFamily="34" charset="0"/>
              <a:buChar char="•"/>
            </a:pPr>
            <a:r>
              <a:rPr lang="en-US" dirty="0"/>
              <a:t>anything can be stored as a value, as long as each value is associated with a key or name.</a:t>
            </a:r>
          </a:p>
        </p:txBody>
      </p:sp>
      <p:pic>
        <p:nvPicPr>
          <p:cNvPr id="8" name="Picture 7">
            <a:extLst>
              <a:ext uri="{FF2B5EF4-FFF2-40B4-BE49-F238E27FC236}">
                <a16:creationId xmlns:a16="http://schemas.microsoft.com/office/drawing/2014/main" id="{837986C8-99B6-1F4E-A306-01BBF4B3799E}"/>
              </a:ext>
            </a:extLst>
          </p:cNvPr>
          <p:cNvPicPr>
            <a:picLocks noChangeAspect="1"/>
          </p:cNvPicPr>
          <p:nvPr/>
        </p:nvPicPr>
        <p:blipFill>
          <a:blip r:embed="rId2"/>
          <a:stretch>
            <a:fillRect/>
          </a:stretch>
        </p:blipFill>
        <p:spPr>
          <a:xfrm>
            <a:off x="3650473" y="2447878"/>
            <a:ext cx="5389291" cy="3530647"/>
          </a:xfrm>
          <a:prstGeom prst="rect">
            <a:avLst/>
          </a:prstGeom>
        </p:spPr>
      </p:pic>
    </p:spTree>
    <p:extLst>
      <p:ext uri="{BB962C8B-B14F-4D97-AF65-F5344CB8AC3E}">
        <p14:creationId xmlns:p14="http://schemas.microsoft.com/office/powerpoint/2010/main" val="21855424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en-US"/>
              <a:t>SHow (Cont.)</a:t>
            </a:r>
            <a:endParaRPr lang="th-TH" altLang="en-US"/>
          </a:p>
        </p:txBody>
      </p:sp>
      <p:pic>
        <p:nvPicPr>
          <p:cNvPr id="6" name="Picture 5"/>
          <p:cNvPicPr>
            <a:picLocks noChangeAspect="1"/>
          </p:cNvPicPr>
          <p:nvPr/>
        </p:nvPicPr>
        <p:blipFill>
          <a:blip r:embed="rId2"/>
          <a:stretch>
            <a:fillRect/>
          </a:stretch>
        </p:blipFill>
        <p:spPr>
          <a:xfrm>
            <a:off x="267871" y="2119261"/>
            <a:ext cx="11674499" cy="2748371"/>
          </a:xfrm>
          <a:prstGeom prst="rect">
            <a:avLst/>
          </a:prstGeom>
        </p:spPr>
      </p:pic>
      <p:sp>
        <p:nvSpPr>
          <p:cNvPr id="7" name="Date Placeholder 6"/>
          <p:cNvSpPr>
            <a:spLocks noGrp="1"/>
          </p:cNvSpPr>
          <p:nvPr>
            <p:ph type="dt" sz="half" idx="10"/>
          </p:nvPr>
        </p:nvSpPr>
        <p:spPr/>
        <p:txBody>
          <a:bodyPr/>
          <a:lstStyle/>
          <a:p>
            <a:r>
              <a:rPr lang="en-US"/>
              <a:t>18-Dec-19</a:t>
            </a:r>
            <a:endParaRPr lang="de-DE"/>
          </a:p>
        </p:txBody>
      </p:sp>
      <p:sp>
        <p:nvSpPr>
          <p:cNvPr id="8" name="Footer Placeholder 7"/>
          <p:cNvSpPr>
            <a:spLocks noGrp="1"/>
          </p:cNvSpPr>
          <p:nvPr>
            <p:ph type="ftr" sz="quarter" idx="11"/>
          </p:nvPr>
        </p:nvSpPr>
        <p:spPr/>
        <p:txBody>
          <a:bodyPr/>
          <a:lstStyle/>
          <a:p>
            <a:r>
              <a:rPr lang="de-DE"/>
              <a:t>YottaDB Foundation</a:t>
            </a:r>
          </a:p>
        </p:txBody>
      </p:sp>
      <p:sp>
        <p:nvSpPr>
          <p:cNvPr id="9" name="Slide Number Placeholder 8"/>
          <p:cNvSpPr>
            <a:spLocks noGrp="1"/>
          </p:cNvSpPr>
          <p:nvPr>
            <p:ph type="sldNum" sz="quarter" idx="12"/>
          </p:nvPr>
        </p:nvSpPr>
        <p:spPr/>
        <p:txBody>
          <a:bodyPr/>
          <a:lstStyle/>
          <a:p>
            <a:fld id="{5C3B061B-9F90-499E-9525-91E51689BDCC}" type="slidenum">
              <a:rPr lang="de-DE" smtClean="0"/>
              <a:pPr/>
              <a:t>70</a:t>
            </a:fld>
            <a:endParaRPr lang="de-DE" dirty="0"/>
          </a:p>
        </p:txBody>
      </p:sp>
    </p:spTree>
    <p:extLst>
      <p:ext uri="{BB962C8B-B14F-4D97-AF65-F5344CB8AC3E}">
        <p14:creationId xmlns:p14="http://schemas.microsoft.com/office/powerpoint/2010/main" val="67998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C3B061B-9F90-499E-9525-91E51689BDCC}" type="slidenum">
              <a:rPr lang="de-DE" smtClean="0"/>
              <a:pPr/>
              <a:t>71</a:t>
            </a:fld>
            <a:endParaRPr lang="de-DE" dirty="0"/>
          </a:p>
        </p:txBody>
      </p:sp>
      <p:sp>
        <p:nvSpPr>
          <p:cNvPr id="8" name="Title 7"/>
          <p:cNvSpPr>
            <a:spLocks noGrp="1"/>
          </p:cNvSpPr>
          <p:nvPr>
            <p:ph type="title"/>
          </p:nvPr>
        </p:nvSpPr>
        <p:spPr/>
        <p:txBody>
          <a:bodyPr/>
          <a:lstStyle/>
          <a:p>
            <a:pPr lvl="0"/>
            <a:r>
              <a:rPr lang="en-US" dirty="0" err="1"/>
              <a:t>YottaDB</a:t>
            </a:r>
            <a:r>
              <a:rPr lang="en-US" dirty="0"/>
              <a:t> Installation</a:t>
            </a:r>
          </a:p>
        </p:txBody>
      </p:sp>
      <p:sp>
        <p:nvSpPr>
          <p:cNvPr id="2" name="Date Placeholder 1"/>
          <p:cNvSpPr>
            <a:spLocks noGrp="1"/>
          </p:cNvSpPr>
          <p:nvPr>
            <p:ph type="dt" sz="half" idx="10"/>
          </p:nvPr>
        </p:nvSpPr>
        <p:spPr/>
        <p:txBody>
          <a:bodyPr/>
          <a:lstStyle/>
          <a:p>
            <a:r>
              <a:rPr lang="en-US"/>
              <a:t>18-Dec-19</a:t>
            </a:r>
            <a:endParaRPr lang="de-DE"/>
          </a:p>
        </p:txBody>
      </p:sp>
      <p:sp>
        <p:nvSpPr>
          <p:cNvPr id="6" name="Footer Placeholder 5"/>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3876485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700605-BE8F-804F-B787-0523F5347075}"/>
              </a:ext>
            </a:extLst>
          </p:cNvPr>
          <p:cNvSpPr>
            <a:spLocks noGrp="1"/>
          </p:cNvSpPr>
          <p:nvPr>
            <p:ph type="title"/>
          </p:nvPr>
        </p:nvSpPr>
        <p:spPr/>
        <p:txBody>
          <a:bodyPr/>
          <a:lstStyle/>
          <a:p>
            <a:r>
              <a:rPr lang="en-US" dirty="0" err="1"/>
              <a:t>YottaDB</a:t>
            </a:r>
            <a:r>
              <a:rPr lang="en-US" dirty="0"/>
              <a:t> (r1.28) Supported OS Version(s)</a:t>
            </a:r>
          </a:p>
        </p:txBody>
      </p:sp>
      <p:sp>
        <p:nvSpPr>
          <p:cNvPr id="2" name="Date Placeholder 1">
            <a:extLst>
              <a:ext uri="{FF2B5EF4-FFF2-40B4-BE49-F238E27FC236}">
                <a16:creationId xmlns:a16="http://schemas.microsoft.com/office/drawing/2014/main" id="{C61DA6EB-1F78-AB4F-934D-F8C86D7CEFAE}"/>
              </a:ext>
            </a:extLst>
          </p:cNvPr>
          <p:cNvSpPr>
            <a:spLocks noGrp="1"/>
          </p:cNvSpPr>
          <p:nvPr>
            <p:ph type="dt" sz="half" idx="10"/>
          </p:nvPr>
        </p:nvSpPr>
        <p:spPr/>
        <p:txBody>
          <a:bodyPr/>
          <a:lstStyle/>
          <a:p>
            <a:r>
              <a:rPr lang="en-US"/>
              <a:t>18-Dec-19</a:t>
            </a:r>
            <a:endParaRPr lang="de-DE"/>
          </a:p>
        </p:txBody>
      </p:sp>
      <p:sp>
        <p:nvSpPr>
          <p:cNvPr id="3" name="Footer Placeholder 2">
            <a:extLst>
              <a:ext uri="{FF2B5EF4-FFF2-40B4-BE49-F238E27FC236}">
                <a16:creationId xmlns:a16="http://schemas.microsoft.com/office/drawing/2014/main" id="{3471A1C4-C11A-4242-AD2D-79C1B136D6D7}"/>
              </a:ext>
            </a:extLst>
          </p:cNvPr>
          <p:cNvSpPr>
            <a:spLocks noGrp="1"/>
          </p:cNvSpPr>
          <p:nvPr>
            <p:ph type="ftr" sz="quarter" idx="11"/>
          </p:nvPr>
        </p:nvSpPr>
        <p:spPr/>
        <p:txBody>
          <a:bodyPr/>
          <a:lstStyle/>
          <a:p>
            <a:r>
              <a:rPr lang="de-DE"/>
              <a:t>YottaDB Foundation</a:t>
            </a:r>
          </a:p>
        </p:txBody>
      </p:sp>
      <p:sp>
        <p:nvSpPr>
          <p:cNvPr id="4" name="Slide Number Placeholder 3">
            <a:extLst>
              <a:ext uri="{FF2B5EF4-FFF2-40B4-BE49-F238E27FC236}">
                <a16:creationId xmlns:a16="http://schemas.microsoft.com/office/drawing/2014/main" id="{125B5CE1-3194-B64D-A874-3AA68641C84C}"/>
              </a:ext>
            </a:extLst>
          </p:cNvPr>
          <p:cNvSpPr>
            <a:spLocks noGrp="1"/>
          </p:cNvSpPr>
          <p:nvPr>
            <p:ph type="sldNum" sz="quarter" idx="12"/>
          </p:nvPr>
        </p:nvSpPr>
        <p:spPr/>
        <p:txBody>
          <a:bodyPr/>
          <a:lstStyle/>
          <a:p>
            <a:fld id="{5C3B061B-9F90-499E-9525-91E51689BDCC}" type="slidenum">
              <a:rPr lang="de-DE" smtClean="0"/>
              <a:pPr/>
              <a:t>72</a:t>
            </a:fld>
            <a:endParaRPr lang="de-DE" dirty="0"/>
          </a:p>
        </p:txBody>
      </p:sp>
      <p:sp>
        <p:nvSpPr>
          <p:cNvPr id="8" name="Content Placeholder 7">
            <a:extLst>
              <a:ext uri="{FF2B5EF4-FFF2-40B4-BE49-F238E27FC236}">
                <a16:creationId xmlns:a16="http://schemas.microsoft.com/office/drawing/2014/main" id="{98BEA2D1-0C11-9945-806B-30B74093252C}"/>
              </a:ext>
            </a:extLst>
          </p:cNvPr>
          <p:cNvSpPr>
            <a:spLocks noGrp="1"/>
          </p:cNvSpPr>
          <p:nvPr>
            <p:ph idx="14"/>
          </p:nvPr>
        </p:nvSpPr>
        <p:spPr>
          <a:xfrm>
            <a:off x="1786775" y="1506071"/>
            <a:ext cx="7905866" cy="4094629"/>
          </a:xfrm>
        </p:spPr>
        <p:txBody>
          <a:bodyPr/>
          <a:lstStyle/>
          <a:p>
            <a:pPr marL="342900" indent="-342900">
              <a:buFont typeface="Arial" panose="020B0604020202020204" pitchFamily="34" charset="0"/>
              <a:buChar char="•"/>
            </a:pPr>
            <a:r>
              <a:rPr lang="en-US" sz="3200" dirty="0"/>
              <a:t>Ubuntu 18.04 LTS</a:t>
            </a:r>
          </a:p>
          <a:p>
            <a:pPr marL="342900" indent="-342900">
              <a:buFont typeface="Arial" panose="020B0604020202020204" pitchFamily="34" charset="0"/>
              <a:buChar char="•"/>
            </a:pPr>
            <a:r>
              <a:rPr lang="en-US" sz="3200" dirty="0"/>
              <a:t>Red Hat Enterprise Linux 7.6</a:t>
            </a:r>
          </a:p>
          <a:p>
            <a:pPr marL="342900" indent="-342900">
              <a:buFont typeface="Arial" panose="020B0604020202020204" pitchFamily="34" charset="0"/>
              <a:buChar char="•"/>
            </a:pPr>
            <a:r>
              <a:rPr lang="en-US" sz="3200" dirty="0"/>
              <a:t>Debian GNU/Linux 10 (Buster)</a:t>
            </a:r>
          </a:p>
        </p:txBody>
      </p:sp>
    </p:spTree>
    <p:extLst>
      <p:ext uri="{BB962C8B-B14F-4D97-AF65-F5344CB8AC3E}">
        <p14:creationId xmlns:p14="http://schemas.microsoft.com/office/powerpoint/2010/main" val="1803135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4"/>
          <p:cNvSpPr>
            <a:spLocks noGrp="1"/>
          </p:cNvSpPr>
          <p:nvPr>
            <p:ph type="title"/>
          </p:nvPr>
        </p:nvSpPr>
        <p:spPr/>
        <p:txBody>
          <a:bodyPr>
            <a:normAutofit fontScale="90000"/>
          </a:bodyPr>
          <a:lstStyle/>
          <a:p>
            <a:r>
              <a:rPr lang="en-US" altLang="en-US" dirty="0" err="1"/>
              <a:t>YottaDB</a:t>
            </a:r>
            <a:r>
              <a:rPr lang="en-US" altLang="en-US" dirty="0"/>
              <a:t> Traditional Installation</a:t>
            </a:r>
            <a:endParaRPr lang="th-TH" altLang="en-US" dirty="0"/>
          </a:p>
        </p:txBody>
      </p:sp>
      <p:sp>
        <p:nvSpPr>
          <p:cNvPr id="2" name="Content Placeholder 1"/>
          <p:cNvSpPr>
            <a:spLocks noGrp="1"/>
          </p:cNvSpPr>
          <p:nvPr>
            <p:ph idx="14"/>
          </p:nvPr>
        </p:nvSpPr>
        <p:spPr>
          <a:xfrm>
            <a:off x="1776614" y="1650237"/>
            <a:ext cx="7905866" cy="2871059"/>
          </a:xfrm>
        </p:spPr>
        <p:txBody>
          <a:bodyPr/>
          <a:lstStyle/>
          <a:p>
            <a:pPr marL="342900" indent="-342900">
              <a:spcBef>
                <a:spcPct val="50000"/>
              </a:spcBef>
              <a:buFont typeface="Arial" panose="020B0604020202020204" pitchFamily="34" charset="0"/>
              <a:buChar char="•"/>
            </a:pPr>
            <a:r>
              <a:rPr lang="en-US" altLang="en-US" dirty="0"/>
              <a:t>In this scenario, we will install </a:t>
            </a:r>
            <a:r>
              <a:rPr lang="en-US" altLang="en-US" u="sng" dirty="0" err="1"/>
              <a:t>YottaDB</a:t>
            </a:r>
            <a:r>
              <a:rPr lang="en-US" altLang="en-US" u="sng" dirty="0"/>
              <a:t> r1.28 for Linux</a:t>
            </a:r>
            <a:r>
              <a:rPr lang="en-US" altLang="en-US" dirty="0"/>
              <a:t> on the training host</a:t>
            </a:r>
          </a:p>
          <a:p>
            <a:pPr marL="342900" indent="-342900">
              <a:spcBef>
                <a:spcPct val="50000"/>
              </a:spcBef>
              <a:buFont typeface="Arial" panose="020B0604020202020204" pitchFamily="34" charset="0"/>
              <a:buChar char="•"/>
            </a:pPr>
            <a:r>
              <a:rPr lang="en-US" altLang="en-US" dirty="0"/>
              <a:t>OS : </a:t>
            </a:r>
            <a:r>
              <a:rPr lang="en-US" altLang="en-US" b="1" dirty="0">
                <a:solidFill>
                  <a:srgbClr val="0033CC"/>
                </a:solidFill>
              </a:rPr>
              <a:t>Ubuntu 18.04.02</a:t>
            </a:r>
          </a:p>
          <a:p>
            <a:pPr marL="342900" indent="-342900">
              <a:spcBef>
                <a:spcPct val="50000"/>
              </a:spcBef>
              <a:buFont typeface="Arial" panose="020B0604020202020204" pitchFamily="34" charset="0"/>
              <a:buChar char="•"/>
            </a:pPr>
            <a:r>
              <a:rPr lang="en-US" altLang="en-US" dirty="0" err="1"/>
              <a:t>YottaDB</a:t>
            </a:r>
            <a:r>
              <a:rPr lang="en-US" altLang="en-US" dirty="0"/>
              <a:t> installation package name is : </a:t>
            </a:r>
            <a:r>
              <a:rPr lang="en-US" b="1" dirty="0">
                <a:solidFill>
                  <a:srgbClr val="0033CC"/>
                </a:solidFill>
              </a:rPr>
              <a:t>yottadb_r128_linux_x8664_pro.tgz</a:t>
            </a:r>
          </a:p>
          <a:p>
            <a:pPr marL="800100" lvl="1" indent="-342900">
              <a:spcBef>
                <a:spcPct val="50000"/>
              </a:spcBef>
              <a:buFont typeface="Arial" panose="020B0604020202020204" pitchFamily="34" charset="0"/>
              <a:buChar char="•"/>
            </a:pPr>
            <a:r>
              <a:rPr lang="en-US" dirty="0">
                <a:solidFill>
                  <a:srgbClr val="000000"/>
                </a:solidFill>
              </a:rPr>
              <a:t>Download from </a:t>
            </a:r>
            <a:r>
              <a:rPr lang="en-US" dirty="0">
                <a:hlinkClick r:id="rId2"/>
              </a:rPr>
              <a:t>https://gitlab.com/YottaDB/DB/YDB/-/tags/r1.28</a:t>
            </a:r>
            <a:endParaRPr lang="en-US" b="1" dirty="0">
              <a:solidFill>
                <a:srgbClr val="0033CC"/>
              </a:solidFill>
            </a:endParaRPr>
          </a:p>
          <a:p>
            <a:pPr marL="342900" indent="-342900">
              <a:spcBef>
                <a:spcPct val="50000"/>
              </a:spcBef>
              <a:buFont typeface="Arial" panose="020B0604020202020204" pitchFamily="34" charset="0"/>
              <a:buChar char="•"/>
            </a:pPr>
            <a:r>
              <a:rPr lang="en-US" altLang="en-US" dirty="0" err="1"/>
              <a:t>YottaDB</a:t>
            </a:r>
            <a:r>
              <a:rPr lang="en-US" altLang="en-US" dirty="0"/>
              <a:t> installation directory will be : </a:t>
            </a:r>
            <a:r>
              <a:rPr lang="en-US" altLang="en-US" b="1" dirty="0">
                <a:solidFill>
                  <a:srgbClr val="0033CC"/>
                </a:solidFill>
              </a:rPr>
              <a:t>/</a:t>
            </a:r>
            <a:r>
              <a:rPr lang="en-US" altLang="en-US" b="1" dirty="0" err="1">
                <a:solidFill>
                  <a:srgbClr val="0033CC"/>
                </a:solidFill>
              </a:rPr>
              <a:t>ydb</a:t>
            </a:r>
            <a:r>
              <a:rPr lang="en-US" altLang="en-US" b="1" dirty="0">
                <a:solidFill>
                  <a:srgbClr val="0033CC"/>
                </a:solidFill>
              </a:rPr>
              <a:t>/ydb_dist_r128</a:t>
            </a:r>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73</a:t>
            </a:fld>
            <a:endParaRPr lang="de-DE" dirty="0"/>
          </a:p>
        </p:txBody>
      </p:sp>
    </p:spTree>
    <p:extLst>
      <p:ext uri="{BB962C8B-B14F-4D97-AF65-F5344CB8AC3E}">
        <p14:creationId xmlns:p14="http://schemas.microsoft.com/office/powerpoint/2010/main" val="2692321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p:cNvSpPr>
          <p:nvPr>
            <p:ph type="title"/>
          </p:nvPr>
        </p:nvSpPr>
        <p:spPr/>
        <p:txBody>
          <a:bodyPr>
            <a:normAutofit fontScale="90000"/>
          </a:bodyPr>
          <a:lstStyle/>
          <a:p>
            <a:r>
              <a:rPr lang="en-US" altLang="en-US" dirty="0" err="1"/>
              <a:t>YottaDB</a:t>
            </a:r>
            <a:r>
              <a:rPr lang="en-US" altLang="en-US" dirty="0"/>
              <a:t> Traditional Installation</a:t>
            </a:r>
            <a:endParaRPr lang="th-TH" altLang="en-US" dirty="0"/>
          </a:p>
        </p:txBody>
      </p:sp>
      <p:sp>
        <p:nvSpPr>
          <p:cNvPr id="2" name="Content Placeholder 1"/>
          <p:cNvSpPr>
            <a:spLocks noGrp="1"/>
          </p:cNvSpPr>
          <p:nvPr>
            <p:ph idx="14"/>
          </p:nvPr>
        </p:nvSpPr>
        <p:spPr>
          <a:xfrm>
            <a:off x="1766455" y="2377931"/>
            <a:ext cx="7905866" cy="2871059"/>
          </a:xfrm>
        </p:spPr>
        <p:txBody>
          <a:bodyPr/>
          <a:lstStyle/>
          <a:p>
            <a:pPr marL="342900" indent="-342900">
              <a:buFont typeface="Arial" panose="020B0604020202020204" pitchFamily="34" charset="0"/>
              <a:buChar char="•"/>
            </a:pPr>
            <a:r>
              <a:rPr lang="en-US" altLang="en-US" dirty="0"/>
              <a:t>Extract </a:t>
            </a:r>
            <a:r>
              <a:rPr lang="en-US" altLang="en-US" dirty="0" err="1"/>
              <a:t>YottaDB</a:t>
            </a:r>
            <a:r>
              <a:rPr lang="en-US" altLang="en-US" dirty="0"/>
              <a:t> and Use </a:t>
            </a:r>
            <a:r>
              <a:rPr lang="en-US" altLang="en-US" dirty="0">
                <a:solidFill>
                  <a:srgbClr val="FF0066"/>
                </a:solidFill>
              </a:rPr>
              <a:t>“root</a:t>
            </a:r>
            <a:r>
              <a:rPr lang="en-US" altLang="en-US" b="1" dirty="0">
                <a:solidFill>
                  <a:srgbClr val="FF0066"/>
                </a:solidFill>
              </a:rPr>
              <a:t>”</a:t>
            </a:r>
            <a:r>
              <a:rPr lang="en-US" altLang="en-US" dirty="0"/>
              <a:t> privilege installation package to </a:t>
            </a:r>
            <a:r>
              <a:rPr lang="en-US" altLang="en-US" b="1" dirty="0">
                <a:solidFill>
                  <a:srgbClr val="0033CC"/>
                </a:solidFill>
              </a:rPr>
              <a:t>/</a:t>
            </a:r>
            <a:r>
              <a:rPr lang="en-US" altLang="en-US" b="1" dirty="0" err="1">
                <a:solidFill>
                  <a:srgbClr val="0033CC"/>
                </a:solidFill>
              </a:rPr>
              <a:t>tmp</a:t>
            </a:r>
            <a:r>
              <a:rPr lang="en-US" altLang="en-US" b="1" dirty="0">
                <a:solidFill>
                  <a:srgbClr val="0033CC"/>
                </a:solidFill>
              </a:rPr>
              <a:t>/</a:t>
            </a:r>
            <a:r>
              <a:rPr lang="en-US" altLang="en-US" b="1" dirty="0" err="1">
                <a:solidFill>
                  <a:srgbClr val="0033CC"/>
                </a:solidFill>
              </a:rPr>
              <a:t>ydb</a:t>
            </a:r>
            <a:endParaRPr lang="en-US" altLang="en-US" b="1" dirty="0">
              <a:solidFill>
                <a:srgbClr val="0033CC"/>
              </a:solidFill>
            </a:endParaRPr>
          </a:p>
        </p:txBody>
      </p:sp>
      <p:sp>
        <p:nvSpPr>
          <p:cNvPr id="222212" name="Rectangle 4"/>
          <p:cNvSpPr>
            <a:spLocks noChangeArrowheads="1"/>
          </p:cNvSpPr>
          <p:nvPr/>
        </p:nvSpPr>
        <p:spPr bwMode="auto">
          <a:xfrm>
            <a:off x="2129097" y="2793213"/>
            <a:ext cx="7200900" cy="34778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mkdir</a:t>
            </a:r>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tmp</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ydb</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 cd /</a:t>
            </a:r>
            <a:r>
              <a:rPr lang="en-US" altLang="en-US" sz="1100" dirty="0" err="1">
                <a:solidFill>
                  <a:srgbClr val="000066"/>
                </a:solidFill>
                <a:latin typeface="Courier New" panose="02070309020205020404" pitchFamily="49" charset="0"/>
                <a:cs typeface="Tahoma" panose="020B0604030504040204" pitchFamily="34" charset="0"/>
              </a:rPr>
              <a:t>tmp</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ydb</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pwd</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tmp</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ydb</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 tar –</a:t>
            </a:r>
            <a:r>
              <a:rPr lang="en-US" altLang="en-US" sz="1100" dirty="0" err="1">
                <a:solidFill>
                  <a:srgbClr val="000066"/>
                </a:solidFill>
                <a:latin typeface="Courier New" panose="02070309020205020404" pitchFamily="49" charset="0"/>
                <a:cs typeface="Tahoma" panose="020B0604030504040204" pitchFamily="34" charset="0"/>
              </a:rPr>
              <a:t>xzvf</a:t>
            </a:r>
            <a:r>
              <a:rPr lang="en-US" altLang="en-US" sz="1100" dirty="0">
                <a:solidFill>
                  <a:srgbClr val="000066"/>
                </a:solidFill>
                <a:latin typeface="Courier New" panose="02070309020205020404" pitchFamily="49" charset="0"/>
                <a:cs typeface="Tahoma" panose="020B0604030504040204" pitchFamily="34" charset="0"/>
              </a:rPr>
              <a:t> /home/ubuntu/</a:t>
            </a:r>
            <a:r>
              <a:rPr lang="en-US" sz="1100" dirty="0">
                <a:solidFill>
                  <a:srgbClr val="000066"/>
                </a:solidFill>
                <a:latin typeface="Courier New" panose="02070309020205020404" pitchFamily="49" charset="0"/>
                <a:cs typeface="Tahoma" panose="020B0604030504040204" pitchFamily="34" charset="0"/>
              </a:rPr>
              <a:t>yottadb_r128_linux_x8664_pro.tgz</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yottadb_r124/plugin/</a:t>
            </a:r>
            <a:r>
              <a:rPr lang="en-US" altLang="en-US" sz="1100" dirty="0" err="1">
                <a:solidFill>
                  <a:srgbClr val="000066"/>
                </a:solidFill>
                <a:latin typeface="Courier New" panose="02070309020205020404" pitchFamily="49" charset="0"/>
                <a:cs typeface="Tahoma" panose="020B0604030504040204" pitchFamily="34" charset="0"/>
              </a:rPr>
              <a:t>gtmcrypt</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Makefile</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yottadb_r124/plugin/gtmcrypt/encrypt_sign_db_key.sh</a:t>
            </a:r>
          </a:p>
          <a:p>
            <a:r>
              <a:rPr lang="en-US" altLang="en-US" sz="1100" dirty="0">
                <a:solidFill>
                  <a:srgbClr val="000066"/>
                </a:solidFill>
                <a:latin typeface="Courier New" panose="02070309020205020404" pitchFamily="49" charset="0"/>
                <a:cs typeface="Tahoma" panose="020B0604030504040204" pitchFamily="34" charset="0"/>
              </a:rPr>
              <a:t>yottadb_r124/plugin/gtmcrypt/gen_keypair.sh</a:t>
            </a:r>
          </a:p>
          <a:p>
            <a:r>
              <a:rPr lang="en-US" altLang="en-US" sz="1100" dirty="0">
                <a:solidFill>
                  <a:srgbClr val="000066"/>
                </a:solidFill>
                <a:latin typeface="Courier New" panose="02070309020205020404" pitchFamily="49" charset="0"/>
                <a:cs typeface="Tahoma" panose="020B0604030504040204" pitchFamily="34" charset="0"/>
              </a:rPr>
              <a:t>yottadb_r124/plugin/gtmcrypt/gen_sym_hash.sh</a:t>
            </a:r>
          </a:p>
          <a:p>
            <a:r>
              <a:rPr lang="en-US" altLang="en-US" sz="1100" dirty="0">
                <a:solidFill>
                  <a:srgbClr val="000066"/>
                </a:solidFill>
                <a:latin typeface="Courier New" panose="02070309020205020404" pitchFamily="49" charset="0"/>
                <a:cs typeface="Tahoma" panose="020B0604030504040204" pitchFamily="34" charset="0"/>
              </a:rPr>
              <a:t>yottadb_r124/plugin/gtmcrypt/gen_sym_key.sh</a:t>
            </a:r>
          </a:p>
          <a:p>
            <a:r>
              <a:rPr lang="en-US" altLang="en-US" sz="1100" dirty="0">
                <a:solidFill>
                  <a:srgbClr val="000066"/>
                </a:solidFill>
                <a:latin typeface="Courier New" panose="02070309020205020404" pitchFamily="49" charset="0"/>
                <a:cs typeface="Tahoma" panose="020B0604030504040204" pitchFamily="34" charset="0"/>
              </a:rPr>
              <a:t>yottadb_r124/plugin/</a:t>
            </a:r>
            <a:r>
              <a:rPr lang="en-US" altLang="en-US" sz="1100" dirty="0" err="1">
                <a:solidFill>
                  <a:srgbClr val="000066"/>
                </a:solidFill>
                <a:latin typeface="Courier New" panose="02070309020205020404" pitchFamily="49" charset="0"/>
                <a:cs typeface="Tahoma" panose="020B0604030504040204" pitchFamily="34" charset="0"/>
              </a:rPr>
              <a:t>gtmcrypt</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gtm_tls_impl.c</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yottadb_r124/plugin/</a:t>
            </a:r>
            <a:r>
              <a:rPr lang="en-US" altLang="en-US" sz="1100" dirty="0" err="1">
                <a:solidFill>
                  <a:srgbClr val="000066"/>
                </a:solidFill>
                <a:latin typeface="Courier New" panose="02070309020205020404" pitchFamily="49" charset="0"/>
                <a:cs typeface="Tahoma" panose="020B0604030504040204" pitchFamily="34" charset="0"/>
              </a:rPr>
              <a:t>gtmcrypt</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gtm_tls_impl.h</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yottadb_r124/plugin/</a:t>
            </a:r>
            <a:r>
              <a:rPr lang="en-US" altLang="en-US" sz="1100" dirty="0" err="1">
                <a:solidFill>
                  <a:srgbClr val="000066"/>
                </a:solidFill>
                <a:latin typeface="Courier New" panose="02070309020205020404" pitchFamily="49" charset="0"/>
                <a:cs typeface="Tahoma" panose="020B0604030504040204" pitchFamily="34" charset="0"/>
              </a:rPr>
              <a:t>gtmcrypt</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gtm_tls_interface.h</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yottadb_r124/plugin/</a:t>
            </a:r>
            <a:r>
              <a:rPr lang="en-US" altLang="en-US" sz="1100" dirty="0" err="1">
                <a:solidFill>
                  <a:srgbClr val="000066"/>
                </a:solidFill>
                <a:latin typeface="Courier New" panose="02070309020205020404" pitchFamily="49" charset="0"/>
                <a:cs typeface="Tahoma" panose="020B0604030504040204" pitchFamily="34" charset="0"/>
              </a:rPr>
              <a:t>gtmcrypt</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gtmcrypt_dbk_ref.c</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yottadb_r124/plugin/</a:t>
            </a:r>
            <a:r>
              <a:rPr lang="en-US" altLang="en-US" sz="1100" dirty="0" err="1">
                <a:solidFill>
                  <a:srgbClr val="000066"/>
                </a:solidFill>
                <a:latin typeface="Courier New" panose="02070309020205020404" pitchFamily="49" charset="0"/>
                <a:cs typeface="Tahoma" panose="020B0604030504040204" pitchFamily="34" charset="0"/>
              </a:rPr>
              <a:t>gtmcrypt</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gtmcrypt_dbk_ref.h</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yottadb_r124/plugin/</a:t>
            </a:r>
            <a:r>
              <a:rPr lang="en-US" altLang="en-US" sz="1100" dirty="0" err="1">
                <a:solidFill>
                  <a:srgbClr val="000066"/>
                </a:solidFill>
                <a:latin typeface="Courier New" panose="02070309020205020404" pitchFamily="49" charset="0"/>
                <a:cs typeface="Tahoma" panose="020B0604030504040204" pitchFamily="34" charset="0"/>
              </a:rPr>
              <a:t>gtmcrypt</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gtmcrypt_interface.h</a:t>
            </a:r>
            <a:endParaRPr lang="en-US" altLang="en-US" sz="1100" dirty="0">
              <a:solidFill>
                <a:srgbClr val="000066"/>
              </a:solidFill>
              <a:latin typeface="Courier New" panose="02070309020205020404" pitchFamily="49" charset="0"/>
              <a:cs typeface="Tahoma" panose="020B0604030504040204" pitchFamily="34" charset="0"/>
            </a:endParaRPr>
          </a:p>
          <a:p>
            <a:r>
              <a:rPr lang="en-US" altLang="en-US" sz="1100" dirty="0">
                <a:solidFill>
                  <a:srgbClr val="000066"/>
                </a:solidFill>
                <a:latin typeface="Courier New" panose="02070309020205020404" pitchFamily="49" charset="0"/>
                <a:cs typeface="Tahoma" panose="020B0604030504040204" pitchFamily="34" charset="0"/>
              </a:rPr>
              <a:t>	.</a:t>
            </a:r>
          </a:p>
          <a:p>
            <a:r>
              <a:rPr lang="en-US" altLang="en-US" sz="1100" dirty="0">
                <a:solidFill>
                  <a:srgbClr val="000066"/>
                </a:solidFill>
                <a:latin typeface="Courier New" panose="02070309020205020404" pitchFamily="49" charset="0"/>
                <a:cs typeface="Tahoma" panose="020B0604030504040204" pitchFamily="34" charset="0"/>
              </a:rPr>
              <a:t>	.</a:t>
            </a:r>
          </a:p>
          <a:p>
            <a:r>
              <a:rPr lang="en-US" altLang="en-US" sz="1100" dirty="0">
                <a:solidFill>
                  <a:srgbClr val="000066"/>
                </a:solidFill>
                <a:latin typeface="Courier New" panose="02070309020205020404" pitchFamily="49" charset="0"/>
                <a:cs typeface="Tahoma" panose="020B0604030504040204" pitchFamily="34" charset="0"/>
              </a:rPr>
              <a:t>	.</a:t>
            </a:r>
          </a:p>
          <a:p>
            <a:r>
              <a:rPr lang="en-US" altLang="en-US" sz="1100" dirty="0">
                <a:solidFill>
                  <a:srgbClr val="000066"/>
                </a:solidFill>
                <a:latin typeface="Courier New" panose="02070309020205020404" pitchFamily="49" charset="0"/>
                <a:cs typeface="Tahoma" panose="020B0604030504040204" pitchFamily="34" charset="0"/>
              </a:rPr>
              <a:t>	.</a:t>
            </a:r>
          </a:p>
        </p:txBody>
      </p:sp>
      <p:sp>
        <p:nvSpPr>
          <p:cNvPr id="6" name="Content Placeholder 6"/>
          <p:cNvSpPr txBox="1">
            <a:spLocks/>
          </p:cNvSpPr>
          <p:nvPr/>
        </p:nvSpPr>
        <p:spPr>
          <a:xfrm>
            <a:off x="1786775" y="1424210"/>
            <a:ext cx="7905866" cy="51563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spcAft>
                <a:spcPts val="400"/>
              </a:spcAft>
              <a:buFontTx/>
              <a:buNone/>
              <a:defRPr sz="2400" kern="1200">
                <a:solidFill>
                  <a:schemeClr val="tx1"/>
                </a:solidFill>
                <a:latin typeface="Cordia New" panose="020B0304020202020204" pitchFamily="34" charset="-34"/>
                <a:ea typeface="+mn-ea"/>
                <a:cs typeface="Cordia New" panose="020B0304020202020204" pitchFamily="34" charset="-34"/>
              </a:defRPr>
            </a:lvl1pPr>
            <a:lvl2pPr marL="457200" indent="0" algn="l" defTabSz="914400" rtl="0" eaLnBrk="1" latinLnBrk="0" hangingPunct="1">
              <a:lnSpc>
                <a:spcPct val="100000"/>
              </a:lnSpc>
              <a:spcBef>
                <a:spcPts val="500"/>
              </a:spcBef>
              <a:spcAft>
                <a:spcPts val="1200"/>
              </a:spcAft>
              <a:buFontTx/>
              <a:buNone/>
              <a:defRPr sz="2000" kern="1200">
                <a:solidFill>
                  <a:schemeClr val="tx1"/>
                </a:solidFill>
                <a:latin typeface="Cordia New" panose="020B0304020202020204" pitchFamily="34" charset="-34"/>
                <a:ea typeface="+mn-ea"/>
                <a:cs typeface="Cordia New" panose="020B0304020202020204" pitchFamily="34" charset="-34"/>
              </a:defRPr>
            </a:lvl2pPr>
            <a:lvl3pPr marL="914400" indent="0" algn="l" defTabSz="914400" rtl="0" eaLnBrk="1" latinLnBrk="0" hangingPunct="1">
              <a:lnSpc>
                <a:spcPct val="100000"/>
              </a:lnSpc>
              <a:spcBef>
                <a:spcPts val="500"/>
              </a:spcBef>
              <a:spcAft>
                <a:spcPts val="1200"/>
              </a:spcAft>
              <a:buFontTx/>
              <a:buNone/>
              <a:defRPr sz="2800" kern="1200">
                <a:solidFill>
                  <a:schemeClr val="tx1"/>
                </a:solidFill>
                <a:latin typeface="Cordia New" panose="020B0304020202020204" pitchFamily="34" charset="-34"/>
                <a:ea typeface="+mn-ea"/>
                <a:cs typeface="Cordia New" panose="020B0304020202020204" pitchFamily="34" charset="-34"/>
              </a:defRPr>
            </a:lvl3pPr>
            <a:lvl4pPr marL="1371600" indent="0" algn="l" defTabSz="914400" rtl="0" eaLnBrk="1" latinLnBrk="0" hangingPunct="1">
              <a:lnSpc>
                <a:spcPct val="100000"/>
              </a:lnSpc>
              <a:spcBef>
                <a:spcPts val="500"/>
              </a:spcBef>
              <a:spcAft>
                <a:spcPts val="1200"/>
              </a:spcAft>
              <a:buFontTx/>
              <a:buNone/>
              <a:defRPr sz="2400" kern="1200">
                <a:solidFill>
                  <a:schemeClr val="tx1"/>
                </a:solidFill>
                <a:latin typeface="Cordia New" panose="020B0304020202020204" pitchFamily="34" charset="-34"/>
                <a:ea typeface="+mn-ea"/>
                <a:cs typeface="Cordia New" panose="020B0304020202020204" pitchFamily="34" charset="-34"/>
              </a:defRPr>
            </a:lvl4pPr>
            <a:lvl5pPr marL="1828800" indent="0" algn="l" defTabSz="914400" rtl="0" eaLnBrk="1" latinLnBrk="0" hangingPunct="1">
              <a:lnSpc>
                <a:spcPct val="100000"/>
              </a:lnSpc>
              <a:spcBef>
                <a:spcPts val="500"/>
              </a:spcBef>
              <a:spcAft>
                <a:spcPts val="1200"/>
              </a:spcAft>
              <a:buFontTx/>
              <a:buNone/>
              <a:defRPr sz="1800" kern="1200">
                <a:solidFill>
                  <a:schemeClr val="tx1"/>
                </a:solidFill>
                <a:latin typeface="Cordia New" panose="020B0304020202020204" pitchFamily="34" charset="-34"/>
                <a:ea typeface="+mn-ea"/>
                <a:cs typeface="Cordia New" panose="020B03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Install required package</a:t>
            </a:r>
          </a:p>
          <a:p>
            <a:pPr marL="342900" indent="-342900">
              <a:buFont typeface="Arial" panose="020B0604020202020204" pitchFamily="34" charset="0"/>
              <a:buChar char="•"/>
            </a:pPr>
            <a:endParaRPr lang="en-US" dirty="0"/>
          </a:p>
        </p:txBody>
      </p:sp>
      <p:sp>
        <p:nvSpPr>
          <p:cNvPr id="7" name="Rectangle 4"/>
          <p:cNvSpPr>
            <a:spLocks noChangeArrowheads="1"/>
          </p:cNvSpPr>
          <p:nvPr/>
        </p:nvSpPr>
        <p:spPr bwMode="auto">
          <a:xfrm>
            <a:off x="2139258" y="1914426"/>
            <a:ext cx="7200900" cy="4308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sudo</a:t>
            </a:r>
            <a:r>
              <a:rPr lang="en-US" altLang="en-US" sz="1100" dirty="0">
                <a:solidFill>
                  <a:srgbClr val="000066"/>
                </a:solidFill>
                <a:latin typeface="Courier New" panose="02070309020205020404" pitchFamily="49" charset="0"/>
                <a:cs typeface="Tahoma" panose="020B0604030504040204" pitchFamily="34" charset="0"/>
              </a:rPr>
              <a:t> apt-get update</a:t>
            </a:r>
          </a:p>
          <a:p>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sudo</a:t>
            </a:r>
            <a:r>
              <a:rPr lang="en-US" altLang="en-US" sz="1100" dirty="0">
                <a:solidFill>
                  <a:srgbClr val="000066"/>
                </a:solidFill>
                <a:latin typeface="Courier New" panose="02070309020205020404" pitchFamily="49" charset="0"/>
                <a:cs typeface="Tahoma" panose="020B0604030504040204" pitchFamily="34" charset="0"/>
              </a:rPr>
              <a:t> apt-get install </a:t>
            </a:r>
            <a:r>
              <a:rPr lang="en-US" altLang="en-US" sz="1100" dirty="0" err="1">
                <a:solidFill>
                  <a:srgbClr val="000066"/>
                </a:solidFill>
                <a:latin typeface="Courier New" panose="02070309020205020404" pitchFamily="49" charset="0"/>
                <a:cs typeface="Tahoma" panose="020B0604030504040204" pitchFamily="34" charset="0"/>
              </a:rPr>
              <a:t>binutils</a:t>
            </a:r>
            <a:endParaRPr lang="en-US" altLang="en-US" sz="1100" dirty="0">
              <a:solidFill>
                <a:srgbClr val="000066"/>
              </a:solidFill>
              <a:latin typeface="Courier New" panose="02070309020205020404" pitchFamily="49" charset="0"/>
              <a:cs typeface="Tahoma" panose="020B0604030504040204" pitchFamily="34" charset="0"/>
            </a:endParaRPr>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74</a:t>
            </a:fld>
            <a:endParaRPr lang="de-DE" dirty="0"/>
          </a:p>
        </p:txBody>
      </p:sp>
    </p:spTree>
    <p:extLst>
      <p:ext uri="{BB962C8B-B14F-4D97-AF65-F5344CB8AC3E}">
        <p14:creationId xmlns:p14="http://schemas.microsoft.com/office/powerpoint/2010/main" val="1235210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p:cNvSpPr>
          <p:nvPr>
            <p:ph type="title"/>
          </p:nvPr>
        </p:nvSpPr>
        <p:spPr/>
        <p:txBody>
          <a:bodyPr>
            <a:normAutofit fontScale="90000"/>
          </a:bodyPr>
          <a:lstStyle/>
          <a:p>
            <a:r>
              <a:rPr lang="en-US" altLang="en-US" dirty="0" err="1"/>
              <a:t>YottaDB</a:t>
            </a:r>
            <a:r>
              <a:rPr lang="en-US" altLang="en-US" dirty="0"/>
              <a:t> Traditional Installation</a:t>
            </a:r>
            <a:endParaRPr lang="th-TH" altLang="en-US" dirty="0"/>
          </a:p>
        </p:txBody>
      </p:sp>
      <p:sp>
        <p:nvSpPr>
          <p:cNvPr id="2" name="Content Placeholder 1"/>
          <p:cNvSpPr>
            <a:spLocks noGrp="1"/>
          </p:cNvSpPr>
          <p:nvPr>
            <p:ph idx="14"/>
          </p:nvPr>
        </p:nvSpPr>
        <p:spPr>
          <a:xfrm>
            <a:off x="1766455" y="1519609"/>
            <a:ext cx="7905866" cy="666088"/>
          </a:xfrm>
        </p:spPr>
        <p:txBody>
          <a:bodyPr/>
          <a:lstStyle/>
          <a:p>
            <a:pPr marL="342900" indent="-342900">
              <a:buFont typeface="Arial" panose="020B0604020202020204" pitchFamily="34" charset="0"/>
              <a:buChar char="•"/>
            </a:pPr>
            <a:r>
              <a:rPr lang="en-US" altLang="en-US" dirty="0"/>
              <a:t>Verify that </a:t>
            </a:r>
            <a:r>
              <a:rPr lang="en-US" altLang="en-US" b="1" dirty="0">
                <a:solidFill>
                  <a:srgbClr val="0033CC"/>
                </a:solidFill>
              </a:rPr>
              <a:t>/</a:t>
            </a:r>
            <a:r>
              <a:rPr lang="en-US" altLang="en-US" b="1" dirty="0" err="1">
                <a:solidFill>
                  <a:srgbClr val="0033CC"/>
                </a:solidFill>
              </a:rPr>
              <a:t>ydb</a:t>
            </a:r>
            <a:r>
              <a:rPr lang="en-US" altLang="en-US" b="1" dirty="0">
                <a:solidFill>
                  <a:srgbClr val="0033CC"/>
                </a:solidFill>
              </a:rPr>
              <a:t>/ydb_dist_r128</a:t>
            </a:r>
            <a:r>
              <a:rPr lang="en-US" altLang="en-US" dirty="0"/>
              <a:t> is empty</a:t>
            </a:r>
            <a:endParaRPr lang="en-US" altLang="en-US" b="1" dirty="0"/>
          </a:p>
          <a:p>
            <a:pPr marL="342900" indent="-342900">
              <a:buFont typeface="Arial" panose="020B0604020202020204" pitchFamily="34" charset="0"/>
              <a:buChar char="•"/>
            </a:pPr>
            <a:endParaRPr lang="en-US" dirty="0"/>
          </a:p>
        </p:txBody>
      </p:sp>
      <p:sp>
        <p:nvSpPr>
          <p:cNvPr id="223236" name="Rectangle 4"/>
          <p:cNvSpPr>
            <a:spLocks noChangeArrowheads="1"/>
          </p:cNvSpPr>
          <p:nvPr/>
        </p:nvSpPr>
        <p:spPr bwMode="auto">
          <a:xfrm>
            <a:off x="1766455" y="2194107"/>
            <a:ext cx="7391295" cy="600164"/>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sudo</a:t>
            </a:r>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mkdir</a:t>
            </a:r>
            <a:r>
              <a:rPr lang="en-US" altLang="en-US" sz="1100" dirty="0">
                <a:solidFill>
                  <a:srgbClr val="000066"/>
                </a:solidFill>
                <a:latin typeface="Courier New" panose="02070309020205020404" pitchFamily="49" charset="0"/>
                <a:cs typeface="Tahoma" panose="020B0604030504040204" pitchFamily="34" charset="0"/>
              </a:rPr>
              <a:t> –p /</a:t>
            </a:r>
            <a:r>
              <a:rPr lang="en-US" altLang="en-US" sz="1100" dirty="0" err="1">
                <a:solidFill>
                  <a:srgbClr val="000066"/>
                </a:solidFill>
                <a:latin typeface="Courier New" panose="02070309020205020404" pitchFamily="49" charset="0"/>
                <a:cs typeface="Tahoma" panose="020B0604030504040204" pitchFamily="34" charset="0"/>
              </a:rPr>
              <a:t>ydb</a:t>
            </a:r>
            <a:r>
              <a:rPr lang="en-US" altLang="en-US" sz="1100" dirty="0">
                <a:solidFill>
                  <a:srgbClr val="000066"/>
                </a:solidFill>
                <a:latin typeface="Courier New" panose="02070309020205020404" pitchFamily="49" charset="0"/>
                <a:cs typeface="Tahoma" panose="020B0604030504040204" pitchFamily="34" charset="0"/>
              </a:rPr>
              <a:t>/ydb_dist_r128 </a:t>
            </a:r>
          </a:p>
          <a:p>
            <a:r>
              <a:rPr lang="en-US" altLang="en-US" sz="1100" dirty="0">
                <a:solidFill>
                  <a:srgbClr val="000066"/>
                </a:solidFill>
                <a:latin typeface="Courier New" panose="02070309020205020404" pitchFamily="49" charset="0"/>
                <a:cs typeface="Tahoma" panose="020B0604030504040204" pitchFamily="34" charset="0"/>
              </a:rPr>
              <a:t>$ ls -l /</a:t>
            </a:r>
            <a:r>
              <a:rPr lang="en-US" altLang="en-US" sz="1100" dirty="0" err="1">
                <a:solidFill>
                  <a:srgbClr val="000066"/>
                </a:solidFill>
                <a:latin typeface="Courier New" panose="02070309020205020404" pitchFamily="49" charset="0"/>
                <a:cs typeface="Tahoma" panose="020B0604030504040204" pitchFamily="34" charset="0"/>
              </a:rPr>
              <a:t>ydb</a:t>
            </a:r>
            <a:r>
              <a:rPr lang="en-US" altLang="en-US" sz="1100" dirty="0">
                <a:solidFill>
                  <a:srgbClr val="000066"/>
                </a:solidFill>
                <a:latin typeface="Courier New" panose="02070309020205020404" pitchFamily="49" charset="0"/>
                <a:cs typeface="Tahoma" panose="020B0604030504040204" pitchFamily="34" charset="0"/>
              </a:rPr>
              <a:t>/ydb_dist_r128</a:t>
            </a:r>
          </a:p>
          <a:p>
            <a:r>
              <a:rPr lang="en-US" altLang="en-US" sz="1100" dirty="0">
                <a:solidFill>
                  <a:srgbClr val="000066"/>
                </a:solidFill>
                <a:latin typeface="Courier New" panose="02070309020205020404" pitchFamily="49" charset="0"/>
                <a:cs typeface="Tahoma" panose="020B0604030504040204" pitchFamily="34" charset="0"/>
              </a:rPr>
              <a:t>total 0</a:t>
            </a:r>
          </a:p>
        </p:txBody>
      </p:sp>
      <p:sp>
        <p:nvSpPr>
          <p:cNvPr id="6" name="Content Placeholder 1"/>
          <p:cNvSpPr txBox="1">
            <a:spLocks/>
          </p:cNvSpPr>
          <p:nvPr/>
        </p:nvSpPr>
        <p:spPr>
          <a:xfrm>
            <a:off x="1766455" y="3267052"/>
            <a:ext cx="7905866" cy="66608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spcAft>
                <a:spcPts val="400"/>
              </a:spcAft>
              <a:buFontTx/>
              <a:buNone/>
              <a:defRPr sz="2400" kern="1200">
                <a:solidFill>
                  <a:schemeClr val="tx1"/>
                </a:solidFill>
                <a:latin typeface="Cordia New" panose="020B0304020202020204" pitchFamily="34" charset="-34"/>
                <a:ea typeface="+mn-ea"/>
                <a:cs typeface="Cordia New" panose="020B0304020202020204" pitchFamily="34" charset="-34"/>
              </a:defRPr>
            </a:lvl1pPr>
            <a:lvl2pPr marL="457200" indent="0" algn="l" defTabSz="914400" rtl="0" eaLnBrk="1" latinLnBrk="0" hangingPunct="1">
              <a:lnSpc>
                <a:spcPct val="100000"/>
              </a:lnSpc>
              <a:spcBef>
                <a:spcPts val="500"/>
              </a:spcBef>
              <a:spcAft>
                <a:spcPts val="1200"/>
              </a:spcAft>
              <a:buFontTx/>
              <a:buNone/>
              <a:defRPr sz="2000" kern="1200">
                <a:solidFill>
                  <a:schemeClr val="tx1"/>
                </a:solidFill>
                <a:latin typeface="Cordia New" panose="020B0304020202020204" pitchFamily="34" charset="-34"/>
                <a:ea typeface="+mn-ea"/>
                <a:cs typeface="Cordia New" panose="020B0304020202020204" pitchFamily="34" charset="-34"/>
              </a:defRPr>
            </a:lvl2pPr>
            <a:lvl3pPr marL="914400" indent="0" algn="l" defTabSz="914400" rtl="0" eaLnBrk="1" latinLnBrk="0" hangingPunct="1">
              <a:lnSpc>
                <a:spcPct val="100000"/>
              </a:lnSpc>
              <a:spcBef>
                <a:spcPts val="500"/>
              </a:spcBef>
              <a:spcAft>
                <a:spcPts val="1200"/>
              </a:spcAft>
              <a:buFontTx/>
              <a:buNone/>
              <a:defRPr sz="2800" kern="1200">
                <a:solidFill>
                  <a:schemeClr val="tx1"/>
                </a:solidFill>
                <a:latin typeface="Cordia New" panose="020B0304020202020204" pitchFamily="34" charset="-34"/>
                <a:ea typeface="+mn-ea"/>
                <a:cs typeface="Cordia New" panose="020B0304020202020204" pitchFamily="34" charset="-34"/>
              </a:defRPr>
            </a:lvl3pPr>
            <a:lvl4pPr marL="1371600" indent="0" algn="l" defTabSz="914400" rtl="0" eaLnBrk="1" latinLnBrk="0" hangingPunct="1">
              <a:lnSpc>
                <a:spcPct val="100000"/>
              </a:lnSpc>
              <a:spcBef>
                <a:spcPts val="500"/>
              </a:spcBef>
              <a:spcAft>
                <a:spcPts val="1200"/>
              </a:spcAft>
              <a:buFontTx/>
              <a:buNone/>
              <a:defRPr sz="2400" kern="1200">
                <a:solidFill>
                  <a:schemeClr val="tx1"/>
                </a:solidFill>
                <a:latin typeface="Cordia New" panose="020B0304020202020204" pitchFamily="34" charset="-34"/>
                <a:ea typeface="+mn-ea"/>
                <a:cs typeface="Cordia New" panose="020B0304020202020204" pitchFamily="34" charset="-34"/>
              </a:defRPr>
            </a:lvl4pPr>
            <a:lvl5pPr marL="1828800" indent="0" algn="l" defTabSz="914400" rtl="0" eaLnBrk="1" latinLnBrk="0" hangingPunct="1">
              <a:lnSpc>
                <a:spcPct val="100000"/>
              </a:lnSpc>
              <a:spcBef>
                <a:spcPts val="500"/>
              </a:spcBef>
              <a:spcAft>
                <a:spcPts val="1200"/>
              </a:spcAft>
              <a:buFontTx/>
              <a:buNone/>
              <a:defRPr sz="1800" kern="1200">
                <a:solidFill>
                  <a:schemeClr val="tx1"/>
                </a:solidFill>
                <a:latin typeface="Cordia New" panose="020B0304020202020204" pitchFamily="34" charset="-34"/>
                <a:ea typeface="+mn-ea"/>
                <a:cs typeface="Cordia New" panose="020B03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ltLang="en-US" dirty="0"/>
              <a:t>Run </a:t>
            </a:r>
            <a:r>
              <a:rPr lang="en-US" altLang="en-US" b="1" dirty="0" err="1">
                <a:solidFill>
                  <a:srgbClr val="0033CC"/>
                </a:solidFill>
              </a:rPr>
              <a:t>ydbinstall</a:t>
            </a:r>
            <a:r>
              <a:rPr lang="en-US" altLang="en-US" dirty="0"/>
              <a:t> to install </a:t>
            </a:r>
            <a:r>
              <a:rPr lang="en-US" altLang="en-US" dirty="0" err="1"/>
              <a:t>YottaDB</a:t>
            </a:r>
            <a:endParaRPr lang="en-US" altLang="en-US" b="1" dirty="0"/>
          </a:p>
          <a:p>
            <a:pPr marL="342900" indent="-342900">
              <a:buFont typeface="Arial" panose="020B0604020202020204" pitchFamily="34" charset="0"/>
              <a:buChar char="•"/>
            </a:pPr>
            <a:endParaRPr lang="en-US" dirty="0"/>
          </a:p>
        </p:txBody>
      </p:sp>
      <p:sp>
        <p:nvSpPr>
          <p:cNvPr id="7" name="Rectangle 4"/>
          <p:cNvSpPr>
            <a:spLocks noChangeArrowheads="1"/>
          </p:cNvSpPr>
          <p:nvPr/>
        </p:nvSpPr>
        <p:spPr bwMode="auto">
          <a:xfrm>
            <a:off x="1766455" y="3941550"/>
            <a:ext cx="7391295" cy="600164"/>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100" dirty="0">
                <a:solidFill>
                  <a:srgbClr val="000066"/>
                </a:solidFill>
                <a:latin typeface="Courier New" panose="02070309020205020404" pitchFamily="49" charset="0"/>
                <a:cs typeface="Tahoma" panose="020B0604030504040204" pitchFamily="34" charset="0"/>
              </a:rPr>
              <a:t>$ cd /</a:t>
            </a:r>
            <a:r>
              <a:rPr lang="en-US" altLang="en-US" sz="1100" dirty="0" err="1">
                <a:solidFill>
                  <a:srgbClr val="000066"/>
                </a:solidFill>
                <a:latin typeface="Courier New" panose="02070309020205020404" pitchFamily="49" charset="0"/>
                <a:cs typeface="Tahoma" panose="020B0604030504040204" pitchFamily="34" charset="0"/>
              </a:rPr>
              <a:t>tmp</a:t>
            </a:r>
            <a:r>
              <a:rPr lang="en-US" altLang="en-US" sz="1100" dirty="0">
                <a:solidFill>
                  <a:srgbClr val="000066"/>
                </a:solidFill>
                <a:latin typeface="Courier New" panose="02070309020205020404" pitchFamily="49" charset="0"/>
                <a:cs typeface="Tahoma" panose="020B0604030504040204" pitchFamily="34" charset="0"/>
              </a:rPr>
              <a:t>/</a:t>
            </a:r>
            <a:r>
              <a:rPr lang="en-US" altLang="en-US" sz="1100" dirty="0" err="1">
                <a:solidFill>
                  <a:srgbClr val="000066"/>
                </a:solidFill>
                <a:latin typeface="Courier New" panose="02070309020205020404" pitchFamily="49" charset="0"/>
                <a:cs typeface="Tahoma" panose="020B0604030504040204" pitchFamily="34" charset="0"/>
              </a:rPr>
              <a:t>ydb</a:t>
            </a:r>
            <a:r>
              <a:rPr lang="en-US" altLang="en-US" sz="1100" dirty="0">
                <a:solidFill>
                  <a:srgbClr val="000066"/>
                </a:solidFill>
                <a:latin typeface="Courier New" panose="02070309020205020404" pitchFamily="49" charset="0"/>
                <a:cs typeface="Tahoma" panose="020B0604030504040204" pitchFamily="34" charset="0"/>
              </a:rPr>
              <a:t>/yottadb_r128</a:t>
            </a:r>
          </a:p>
          <a:p>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sudo</a:t>
            </a:r>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ydbinstall</a:t>
            </a:r>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installdir</a:t>
            </a:r>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ydb</a:t>
            </a:r>
            <a:r>
              <a:rPr lang="en-US" altLang="en-US" sz="1100" dirty="0">
                <a:solidFill>
                  <a:srgbClr val="000066"/>
                </a:solidFill>
                <a:latin typeface="Courier New" panose="02070309020205020404" pitchFamily="49" charset="0"/>
                <a:cs typeface="Tahoma" panose="020B0604030504040204" pitchFamily="34" charset="0"/>
              </a:rPr>
              <a:t>/ydb_dist_r128 --keep-obj --overwrite-existing</a:t>
            </a:r>
          </a:p>
          <a:p>
            <a:r>
              <a:rPr lang="en-US" altLang="en-US" sz="1100" dirty="0">
                <a:solidFill>
                  <a:srgbClr val="000066"/>
                </a:solidFill>
                <a:latin typeface="Courier New" panose="02070309020205020404" pitchFamily="49" charset="0"/>
                <a:cs typeface="Tahoma" panose="020B0604030504040204" pitchFamily="34" charset="0"/>
              </a:rPr>
              <a:t>$ ls –l /</a:t>
            </a:r>
            <a:r>
              <a:rPr lang="en-US" altLang="en-US" sz="1100" dirty="0" err="1">
                <a:solidFill>
                  <a:srgbClr val="000066"/>
                </a:solidFill>
                <a:latin typeface="Courier New" panose="02070309020205020404" pitchFamily="49" charset="0"/>
                <a:cs typeface="Tahoma" panose="020B0604030504040204" pitchFamily="34" charset="0"/>
              </a:rPr>
              <a:t>ydb</a:t>
            </a:r>
            <a:r>
              <a:rPr lang="en-US" altLang="en-US" sz="1100" dirty="0">
                <a:solidFill>
                  <a:srgbClr val="000066"/>
                </a:solidFill>
                <a:latin typeface="Courier New" panose="02070309020205020404" pitchFamily="49" charset="0"/>
                <a:cs typeface="Tahoma" panose="020B0604030504040204" pitchFamily="34" charset="0"/>
              </a:rPr>
              <a:t>/ydb_dist_r128</a:t>
            </a:r>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75</a:t>
            </a:fld>
            <a:endParaRPr lang="de-DE" dirty="0"/>
          </a:p>
        </p:txBody>
      </p:sp>
    </p:spTree>
    <p:extLst>
      <p:ext uri="{BB962C8B-B14F-4D97-AF65-F5344CB8AC3E}">
        <p14:creationId xmlns:p14="http://schemas.microsoft.com/office/powerpoint/2010/main" val="2901075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p:cNvSpPr>
          <p:nvPr>
            <p:ph type="title"/>
          </p:nvPr>
        </p:nvSpPr>
        <p:spPr/>
        <p:txBody>
          <a:bodyPr>
            <a:normAutofit fontScale="90000"/>
          </a:bodyPr>
          <a:lstStyle/>
          <a:p>
            <a:pPr marL="342900" indent="-342900">
              <a:spcAft>
                <a:spcPts val="0"/>
              </a:spcAft>
              <a:buFont typeface="Arial" panose="020B0604020202020204" pitchFamily="34" charset="0"/>
              <a:buChar char="•"/>
            </a:pPr>
            <a:r>
              <a:rPr lang="en-US" altLang="en-US" dirty="0" err="1"/>
              <a:t>YottaDB</a:t>
            </a:r>
            <a:r>
              <a:rPr lang="en-US" altLang="en-US" dirty="0"/>
              <a:t> Environment System Variable</a:t>
            </a:r>
            <a:endParaRPr lang="en-US" altLang="en-US" b="1" dirty="0"/>
          </a:p>
        </p:txBody>
      </p:sp>
      <p:sp>
        <p:nvSpPr>
          <p:cNvPr id="2" name="Content Placeholder 1"/>
          <p:cNvSpPr>
            <a:spLocks noGrp="1"/>
          </p:cNvSpPr>
          <p:nvPr>
            <p:ph idx="14"/>
          </p:nvPr>
        </p:nvSpPr>
        <p:spPr>
          <a:xfrm>
            <a:off x="1766455" y="1313353"/>
            <a:ext cx="7905866" cy="1656728"/>
          </a:xfrm>
        </p:spPr>
        <p:txBody>
          <a:bodyPr/>
          <a:lstStyle/>
          <a:p>
            <a:pPr marL="342900" indent="-342900">
              <a:spcAft>
                <a:spcPts val="0"/>
              </a:spcAft>
              <a:buFont typeface="Arial" panose="020B0604020202020204" pitchFamily="34" charset="0"/>
              <a:buChar char="•"/>
            </a:pPr>
            <a:r>
              <a:rPr lang="en-US" b="1" dirty="0" err="1"/>
              <a:t>ydb_dist</a:t>
            </a:r>
            <a:r>
              <a:rPr lang="en-US" dirty="0"/>
              <a:t> * (</a:t>
            </a:r>
            <a:r>
              <a:rPr lang="en-US" dirty="0" err="1"/>
              <a:t>gtm_dist</a:t>
            </a:r>
            <a:r>
              <a:rPr lang="en-US" dirty="0"/>
              <a:t>) specifies the path to the directory containing the </a:t>
            </a:r>
            <a:r>
              <a:rPr lang="en-US" dirty="0" err="1"/>
              <a:t>YottaDB</a:t>
            </a:r>
            <a:r>
              <a:rPr lang="en-US" dirty="0"/>
              <a:t> system distribution.</a:t>
            </a:r>
          </a:p>
          <a:p>
            <a:pPr marL="342900" indent="-342900">
              <a:spcAft>
                <a:spcPts val="0"/>
              </a:spcAft>
              <a:buFont typeface="Arial" panose="020B0604020202020204" pitchFamily="34" charset="0"/>
              <a:buChar char="•"/>
            </a:pPr>
            <a:r>
              <a:rPr lang="en-US" b="1" dirty="0" err="1"/>
              <a:t>ydb_gbldir</a:t>
            </a:r>
            <a:r>
              <a:rPr lang="en-US" dirty="0"/>
              <a:t> * (</a:t>
            </a:r>
            <a:r>
              <a:rPr lang="en-US" dirty="0" err="1"/>
              <a:t>gtmgbldir</a:t>
            </a:r>
            <a:r>
              <a:rPr lang="en-US" dirty="0"/>
              <a:t>) specifies the initial value of the $ZGBLDIR ISV. $ZGBLDIR identifies the global directory.</a:t>
            </a:r>
          </a:p>
          <a:p>
            <a:pPr marL="342900" indent="-342900">
              <a:spcAft>
                <a:spcPts val="0"/>
              </a:spcAft>
              <a:buFont typeface="Arial" panose="020B0604020202020204" pitchFamily="34" charset="0"/>
              <a:buChar char="•"/>
            </a:pPr>
            <a:r>
              <a:rPr lang="en-US" b="1" dirty="0" err="1"/>
              <a:t>ydb_routines</a:t>
            </a:r>
            <a:r>
              <a:rPr lang="en-US" dirty="0"/>
              <a:t> * (</a:t>
            </a:r>
            <a:r>
              <a:rPr lang="en-US" dirty="0" err="1"/>
              <a:t>gtmroutines</a:t>
            </a:r>
            <a:r>
              <a:rPr lang="en-US" dirty="0"/>
              <a:t>) specifies the initial value of the $</a:t>
            </a:r>
            <a:r>
              <a:rPr lang="en-US" dirty="0" err="1"/>
              <a:t>ZROutines</a:t>
            </a:r>
            <a:r>
              <a:rPr lang="en-US" dirty="0"/>
              <a:t> ISV, which specifies where to find object and source code.</a:t>
            </a:r>
          </a:p>
          <a:p>
            <a:pPr marL="342900" indent="-342900">
              <a:spcAft>
                <a:spcPts val="0"/>
              </a:spcAft>
              <a:buFont typeface="Arial" panose="020B0604020202020204" pitchFamily="34" charset="0"/>
              <a:buChar char="•"/>
            </a:pPr>
            <a:r>
              <a:rPr lang="en-US" b="1" dirty="0" err="1"/>
              <a:t>ydb_log</a:t>
            </a:r>
            <a:r>
              <a:rPr lang="en-US" dirty="0"/>
              <a:t> * (</a:t>
            </a:r>
            <a:r>
              <a:rPr lang="en-US" dirty="0" err="1"/>
              <a:t>gtm_log</a:t>
            </a:r>
            <a:r>
              <a:rPr lang="en-US" dirty="0"/>
              <a:t>) specifies a directory where the </a:t>
            </a:r>
            <a:r>
              <a:rPr lang="en-US" dirty="0" err="1"/>
              <a:t>gtm_secshr_log</a:t>
            </a:r>
            <a:r>
              <a:rPr lang="en-US" dirty="0"/>
              <a:t> file is stored. </a:t>
            </a:r>
          </a:p>
          <a:p>
            <a:pPr marL="342900" indent="-342900">
              <a:spcAft>
                <a:spcPts val="0"/>
              </a:spcAft>
              <a:buFont typeface="Arial" panose="020B0604020202020204" pitchFamily="34" charset="0"/>
              <a:buChar char="•"/>
            </a:pPr>
            <a:r>
              <a:rPr lang="en-US" b="1" dirty="0" err="1"/>
              <a:t>ydb_prompt</a:t>
            </a:r>
            <a:r>
              <a:rPr lang="en-US" dirty="0"/>
              <a:t> (</a:t>
            </a:r>
            <a:r>
              <a:rPr lang="en-US" dirty="0" err="1"/>
              <a:t>gtm_prompt</a:t>
            </a:r>
            <a:r>
              <a:rPr lang="en-US" dirty="0"/>
              <a:t>) specifies the initial value of the ISV $ZPROMPT, which controls the </a:t>
            </a:r>
            <a:r>
              <a:rPr lang="en-US" dirty="0" err="1"/>
              <a:t>YottaDB</a:t>
            </a:r>
            <a:r>
              <a:rPr lang="en-US" dirty="0"/>
              <a:t> direct mode prompt. </a:t>
            </a:r>
          </a:p>
          <a:p>
            <a:pPr marL="342900" indent="-342900">
              <a:spcAft>
                <a:spcPts val="0"/>
              </a:spcAft>
              <a:buFont typeface="Arial" panose="020B0604020202020204" pitchFamily="34" charset="0"/>
              <a:buChar char="•"/>
            </a:pPr>
            <a:r>
              <a:rPr lang="en-US" b="1" dirty="0" err="1"/>
              <a:t>ydb_repl_instance</a:t>
            </a:r>
            <a:r>
              <a:rPr lang="en-US" dirty="0"/>
              <a:t> (</a:t>
            </a:r>
            <a:r>
              <a:rPr lang="en-US" dirty="0" err="1"/>
              <a:t>gtm_repl_instance</a:t>
            </a:r>
            <a:r>
              <a:rPr lang="en-US" dirty="0"/>
              <a:t>) specifies the location of the replication instance file when database replication is in use.</a:t>
            </a:r>
          </a:p>
          <a:p>
            <a:pPr marL="342900" indent="-342900">
              <a:spcAft>
                <a:spcPts val="0"/>
              </a:spcAft>
              <a:buFont typeface="Arial" panose="020B0604020202020204" pitchFamily="34" charset="0"/>
              <a:buChar char="•"/>
            </a:pPr>
            <a:r>
              <a:rPr lang="en-US" b="1" dirty="0" err="1"/>
              <a:t>ydb_repl_instsecondary</a:t>
            </a:r>
            <a:r>
              <a:rPr lang="en-US" dirty="0"/>
              <a:t> (</a:t>
            </a:r>
            <a:r>
              <a:rPr lang="en-US" dirty="0" err="1"/>
              <a:t>gtm_repl_instsecondary</a:t>
            </a:r>
            <a:r>
              <a:rPr lang="en-US" dirty="0"/>
              <a:t>) specifies the name of the replicating instance in the current environment.</a:t>
            </a:r>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76</a:t>
            </a:fld>
            <a:endParaRPr lang="de-DE" dirty="0"/>
          </a:p>
        </p:txBody>
      </p:sp>
    </p:spTree>
    <p:extLst>
      <p:ext uri="{BB962C8B-B14F-4D97-AF65-F5344CB8AC3E}">
        <p14:creationId xmlns:p14="http://schemas.microsoft.com/office/powerpoint/2010/main" val="850666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ydb_env_set</a:t>
            </a:r>
            <a:r>
              <a:rPr lang="en-US" dirty="0"/>
              <a:t> (default)</a:t>
            </a:r>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77</a:t>
            </a:fld>
            <a:endParaRPr lang="de-DE" dirty="0"/>
          </a:p>
        </p:txBody>
      </p:sp>
      <p:pic>
        <p:nvPicPr>
          <p:cNvPr id="9" name="Content Placeholder 8"/>
          <p:cNvPicPr>
            <a:picLocks noGrp="1" noChangeAspect="1"/>
          </p:cNvPicPr>
          <p:nvPr>
            <p:ph idx="14"/>
          </p:nvPr>
        </p:nvPicPr>
        <p:blipFill>
          <a:blip r:embed="rId2"/>
          <a:stretch>
            <a:fillRect/>
          </a:stretch>
        </p:blipFill>
        <p:spPr>
          <a:xfrm>
            <a:off x="1766455" y="1410948"/>
            <a:ext cx="2511944" cy="4189412"/>
          </a:xfrm>
          <a:prstGeom prst="rect">
            <a:avLst/>
          </a:prstGeom>
        </p:spPr>
      </p:pic>
      <p:pic>
        <p:nvPicPr>
          <p:cNvPr id="10" name="Picture 9"/>
          <p:cNvPicPr>
            <a:picLocks noChangeAspect="1"/>
          </p:cNvPicPr>
          <p:nvPr/>
        </p:nvPicPr>
        <p:blipFill>
          <a:blip r:embed="rId3"/>
          <a:stretch>
            <a:fillRect/>
          </a:stretch>
        </p:blipFill>
        <p:spPr>
          <a:xfrm>
            <a:off x="5226897" y="2573934"/>
            <a:ext cx="4295775" cy="1476375"/>
          </a:xfrm>
          <a:prstGeom prst="rect">
            <a:avLst/>
          </a:prstGeom>
        </p:spPr>
      </p:pic>
    </p:spTree>
    <p:extLst>
      <p:ext uri="{BB962C8B-B14F-4D97-AF65-F5344CB8AC3E}">
        <p14:creationId xmlns:p14="http://schemas.microsoft.com/office/powerpoint/2010/main" val="227107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C13C5-355C-BE44-806D-FE0D714A9D53}"/>
              </a:ext>
            </a:extLst>
          </p:cNvPr>
          <p:cNvSpPr>
            <a:spLocks noGrp="1"/>
          </p:cNvSpPr>
          <p:nvPr>
            <p:ph type="title"/>
          </p:nvPr>
        </p:nvSpPr>
        <p:spPr/>
        <p:txBody>
          <a:bodyPr/>
          <a:lstStyle/>
          <a:p>
            <a:r>
              <a:rPr lang="en-US" dirty="0" err="1"/>
              <a:t>YottaDB</a:t>
            </a:r>
            <a:r>
              <a:rPr lang="en-US" dirty="0"/>
              <a:t> Installation : Customize Package</a:t>
            </a:r>
          </a:p>
        </p:txBody>
      </p:sp>
      <p:sp>
        <p:nvSpPr>
          <p:cNvPr id="3" name="Date Placeholder 2">
            <a:extLst>
              <a:ext uri="{FF2B5EF4-FFF2-40B4-BE49-F238E27FC236}">
                <a16:creationId xmlns:a16="http://schemas.microsoft.com/office/drawing/2014/main" id="{A7CB0D31-536D-B446-AC8F-7322081489A2}"/>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3CBA08FF-86CA-614F-8C40-CAA142018871}"/>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5017BBA3-8CEE-1043-BD64-482D5E412FD0}"/>
              </a:ext>
            </a:extLst>
          </p:cNvPr>
          <p:cNvSpPr>
            <a:spLocks noGrp="1"/>
          </p:cNvSpPr>
          <p:nvPr>
            <p:ph type="sldNum" sz="quarter" idx="12"/>
          </p:nvPr>
        </p:nvSpPr>
        <p:spPr/>
        <p:txBody>
          <a:bodyPr/>
          <a:lstStyle/>
          <a:p>
            <a:fld id="{5C3B061B-9F90-499E-9525-91E51689BDCC}" type="slidenum">
              <a:rPr lang="de-DE" smtClean="0"/>
              <a:pPr/>
              <a:t>78</a:t>
            </a:fld>
            <a:endParaRPr lang="de-DE" dirty="0"/>
          </a:p>
        </p:txBody>
      </p:sp>
      <p:sp>
        <p:nvSpPr>
          <p:cNvPr id="9" name="Content Placeholder 1">
            <a:extLst>
              <a:ext uri="{FF2B5EF4-FFF2-40B4-BE49-F238E27FC236}">
                <a16:creationId xmlns:a16="http://schemas.microsoft.com/office/drawing/2014/main" id="{17F297B4-7CB8-9F4F-ABD0-0AB2F5919500}"/>
              </a:ext>
            </a:extLst>
          </p:cNvPr>
          <p:cNvSpPr>
            <a:spLocks noGrp="1"/>
          </p:cNvSpPr>
          <p:nvPr>
            <p:ph idx="14"/>
          </p:nvPr>
        </p:nvSpPr>
        <p:spPr>
          <a:xfrm>
            <a:off x="1766455" y="2430064"/>
            <a:ext cx="7905866" cy="515639"/>
          </a:xfrm>
        </p:spPr>
        <p:txBody>
          <a:bodyPr/>
          <a:lstStyle/>
          <a:p>
            <a:pPr marL="342900" indent="-342900">
              <a:buFont typeface="Arial" panose="020B0604020202020204" pitchFamily="34" charset="0"/>
              <a:buChar char="•"/>
            </a:pPr>
            <a:r>
              <a:rPr lang="en-US" dirty="0"/>
              <a:t>Download </a:t>
            </a:r>
            <a:r>
              <a:rPr lang="en-US" dirty="0" err="1"/>
              <a:t>YottaDB</a:t>
            </a:r>
            <a:r>
              <a:rPr lang="en-US" dirty="0"/>
              <a:t> + Octo packages</a:t>
            </a:r>
          </a:p>
        </p:txBody>
      </p:sp>
      <p:sp>
        <p:nvSpPr>
          <p:cNvPr id="10" name="Rectangle 4">
            <a:extLst>
              <a:ext uri="{FF2B5EF4-FFF2-40B4-BE49-F238E27FC236}">
                <a16:creationId xmlns:a16="http://schemas.microsoft.com/office/drawing/2014/main" id="{13859B29-9AC8-524F-96D8-937D3CB0B28E}"/>
              </a:ext>
            </a:extLst>
          </p:cNvPr>
          <p:cNvSpPr>
            <a:spLocks noChangeArrowheads="1"/>
          </p:cNvSpPr>
          <p:nvPr/>
        </p:nvSpPr>
        <p:spPr bwMode="auto">
          <a:xfrm>
            <a:off x="2129097" y="2845346"/>
            <a:ext cx="7200900" cy="4308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dirty="0">
                <a:solidFill>
                  <a:srgbClr val="000066"/>
                </a:solidFill>
                <a:latin typeface="Courier New" panose="02070309020205020404" pitchFamily="49" charset="0"/>
                <a:cs typeface="Tahoma" panose="020B0604030504040204" pitchFamily="34" charset="0"/>
              </a:rPr>
              <a:t>$ cd /</a:t>
            </a:r>
            <a:r>
              <a:rPr lang="en-US" sz="1100" dirty="0" err="1">
                <a:solidFill>
                  <a:srgbClr val="000066"/>
                </a:solidFill>
                <a:latin typeface="Courier New" panose="02070309020205020404" pitchFamily="49" charset="0"/>
                <a:cs typeface="Tahoma" panose="020B0604030504040204" pitchFamily="34" charset="0"/>
              </a:rPr>
              <a:t>tmp</a:t>
            </a:r>
            <a:r>
              <a:rPr lang="en-US" sz="1100" dirty="0">
                <a:solidFill>
                  <a:srgbClr val="000066"/>
                </a:solidFill>
                <a:latin typeface="Courier New" panose="02070309020205020404" pitchFamily="49" charset="0"/>
                <a:cs typeface="Tahoma" panose="020B0604030504040204" pitchFamily="34" charset="0"/>
              </a:rPr>
              <a:t> </a:t>
            </a:r>
          </a:p>
          <a:p>
            <a:r>
              <a:rPr lang="en-US" sz="1100" dirty="0">
                <a:solidFill>
                  <a:srgbClr val="000066"/>
                </a:solidFill>
                <a:latin typeface="Courier New" panose="02070309020205020404" pitchFamily="49" charset="0"/>
                <a:cs typeface="Tahoma" panose="020B0604030504040204" pitchFamily="34" charset="0"/>
              </a:rPr>
              <a:t>$ git clone https://</a:t>
            </a:r>
            <a:r>
              <a:rPr lang="en-US" sz="1100" dirty="0" err="1">
                <a:solidFill>
                  <a:srgbClr val="000066"/>
                </a:solidFill>
                <a:latin typeface="Courier New" panose="02070309020205020404" pitchFamily="49" charset="0"/>
                <a:cs typeface="Tahoma" panose="020B0604030504040204" pitchFamily="34" charset="0"/>
              </a:rPr>
              <a:t>github.com</a:t>
            </a:r>
            <a:r>
              <a:rPr lang="en-US" sz="1100" dirty="0">
                <a:solidFill>
                  <a:srgbClr val="000066"/>
                </a:solidFill>
                <a:latin typeface="Courier New" panose="02070309020205020404" pitchFamily="49" charset="0"/>
                <a:cs typeface="Tahoma" panose="020B0604030504040204" pitchFamily="34" charset="0"/>
              </a:rPr>
              <a:t>/</a:t>
            </a:r>
            <a:r>
              <a:rPr lang="en-US" sz="1100" dirty="0" err="1">
                <a:solidFill>
                  <a:srgbClr val="000066"/>
                </a:solidFill>
                <a:latin typeface="Courier New" panose="02070309020205020404" pitchFamily="49" charset="0"/>
                <a:cs typeface="Tahoma" panose="020B0604030504040204" pitchFamily="34" charset="0"/>
              </a:rPr>
              <a:t>mrockstyle</a:t>
            </a:r>
            <a:r>
              <a:rPr lang="en-US" sz="1100" dirty="0">
                <a:solidFill>
                  <a:srgbClr val="000066"/>
                </a:solidFill>
                <a:latin typeface="Courier New" panose="02070309020205020404" pitchFamily="49" charset="0"/>
                <a:cs typeface="Tahoma" panose="020B0604030504040204" pitchFamily="34" charset="0"/>
              </a:rPr>
              <a:t>/Octo</a:t>
            </a:r>
            <a:endParaRPr lang="en-US" altLang="en-US" sz="1100" dirty="0">
              <a:solidFill>
                <a:srgbClr val="000066"/>
              </a:solidFill>
              <a:latin typeface="Courier New" panose="02070309020205020404" pitchFamily="49" charset="0"/>
              <a:cs typeface="Tahoma" panose="020B0604030504040204" pitchFamily="34" charset="0"/>
            </a:endParaRPr>
          </a:p>
        </p:txBody>
      </p:sp>
      <p:sp>
        <p:nvSpPr>
          <p:cNvPr id="11" name="Content Placeholder 6">
            <a:extLst>
              <a:ext uri="{FF2B5EF4-FFF2-40B4-BE49-F238E27FC236}">
                <a16:creationId xmlns:a16="http://schemas.microsoft.com/office/drawing/2014/main" id="{B5A27454-1623-7F46-81D6-8616EE87BA86}"/>
              </a:ext>
            </a:extLst>
          </p:cNvPr>
          <p:cNvSpPr txBox="1">
            <a:spLocks/>
          </p:cNvSpPr>
          <p:nvPr/>
        </p:nvSpPr>
        <p:spPr>
          <a:xfrm>
            <a:off x="1786775" y="1424210"/>
            <a:ext cx="7905866" cy="51563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spcAft>
                <a:spcPts val="400"/>
              </a:spcAft>
              <a:buFontTx/>
              <a:buNone/>
              <a:defRPr sz="2400" kern="1200">
                <a:solidFill>
                  <a:schemeClr val="tx1"/>
                </a:solidFill>
                <a:latin typeface="Cordia New" panose="020B0304020202020204" pitchFamily="34" charset="-34"/>
                <a:ea typeface="+mn-ea"/>
                <a:cs typeface="Cordia New" panose="020B0304020202020204" pitchFamily="34" charset="-34"/>
              </a:defRPr>
            </a:lvl1pPr>
            <a:lvl2pPr marL="457200" indent="0" algn="l" defTabSz="914400" rtl="0" eaLnBrk="1" latinLnBrk="0" hangingPunct="1">
              <a:lnSpc>
                <a:spcPct val="100000"/>
              </a:lnSpc>
              <a:spcBef>
                <a:spcPts val="500"/>
              </a:spcBef>
              <a:spcAft>
                <a:spcPts val="1200"/>
              </a:spcAft>
              <a:buFontTx/>
              <a:buNone/>
              <a:defRPr sz="2000" kern="1200">
                <a:solidFill>
                  <a:schemeClr val="tx1"/>
                </a:solidFill>
                <a:latin typeface="Cordia New" panose="020B0304020202020204" pitchFamily="34" charset="-34"/>
                <a:ea typeface="+mn-ea"/>
                <a:cs typeface="Cordia New" panose="020B0304020202020204" pitchFamily="34" charset="-34"/>
              </a:defRPr>
            </a:lvl2pPr>
            <a:lvl3pPr marL="914400" indent="0" algn="l" defTabSz="914400" rtl="0" eaLnBrk="1" latinLnBrk="0" hangingPunct="1">
              <a:lnSpc>
                <a:spcPct val="100000"/>
              </a:lnSpc>
              <a:spcBef>
                <a:spcPts val="500"/>
              </a:spcBef>
              <a:spcAft>
                <a:spcPts val="1200"/>
              </a:spcAft>
              <a:buFontTx/>
              <a:buNone/>
              <a:defRPr sz="2800" kern="1200">
                <a:solidFill>
                  <a:schemeClr val="tx1"/>
                </a:solidFill>
                <a:latin typeface="Cordia New" panose="020B0304020202020204" pitchFamily="34" charset="-34"/>
                <a:ea typeface="+mn-ea"/>
                <a:cs typeface="Cordia New" panose="020B0304020202020204" pitchFamily="34" charset="-34"/>
              </a:defRPr>
            </a:lvl3pPr>
            <a:lvl4pPr marL="1371600" indent="0" algn="l" defTabSz="914400" rtl="0" eaLnBrk="1" latinLnBrk="0" hangingPunct="1">
              <a:lnSpc>
                <a:spcPct val="100000"/>
              </a:lnSpc>
              <a:spcBef>
                <a:spcPts val="500"/>
              </a:spcBef>
              <a:spcAft>
                <a:spcPts val="1200"/>
              </a:spcAft>
              <a:buFontTx/>
              <a:buNone/>
              <a:defRPr sz="2400" kern="1200">
                <a:solidFill>
                  <a:schemeClr val="tx1"/>
                </a:solidFill>
                <a:latin typeface="Cordia New" panose="020B0304020202020204" pitchFamily="34" charset="-34"/>
                <a:ea typeface="+mn-ea"/>
                <a:cs typeface="Cordia New" panose="020B0304020202020204" pitchFamily="34" charset="-34"/>
              </a:defRPr>
            </a:lvl4pPr>
            <a:lvl5pPr marL="1828800" indent="0" algn="l" defTabSz="914400" rtl="0" eaLnBrk="1" latinLnBrk="0" hangingPunct="1">
              <a:lnSpc>
                <a:spcPct val="100000"/>
              </a:lnSpc>
              <a:spcBef>
                <a:spcPts val="500"/>
              </a:spcBef>
              <a:spcAft>
                <a:spcPts val="1200"/>
              </a:spcAft>
              <a:buFontTx/>
              <a:buNone/>
              <a:defRPr sz="1800" kern="1200">
                <a:solidFill>
                  <a:schemeClr val="tx1"/>
                </a:solidFill>
                <a:latin typeface="Cordia New" panose="020B0304020202020204" pitchFamily="34" charset="-34"/>
                <a:ea typeface="+mn-ea"/>
                <a:cs typeface="Cordia New" panose="020B03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Install required package</a:t>
            </a:r>
          </a:p>
          <a:p>
            <a:pPr marL="342900" indent="-342900">
              <a:buFont typeface="Arial" panose="020B0604020202020204" pitchFamily="34" charset="0"/>
              <a:buChar char="•"/>
            </a:pPr>
            <a:endParaRPr lang="en-US" dirty="0"/>
          </a:p>
        </p:txBody>
      </p:sp>
      <p:sp>
        <p:nvSpPr>
          <p:cNvPr id="12" name="Rectangle 4">
            <a:extLst>
              <a:ext uri="{FF2B5EF4-FFF2-40B4-BE49-F238E27FC236}">
                <a16:creationId xmlns:a16="http://schemas.microsoft.com/office/drawing/2014/main" id="{9BC3F990-C10F-714B-938D-28E676C4B662}"/>
              </a:ext>
            </a:extLst>
          </p:cNvPr>
          <p:cNvSpPr>
            <a:spLocks noChangeArrowheads="1"/>
          </p:cNvSpPr>
          <p:nvPr/>
        </p:nvSpPr>
        <p:spPr bwMode="auto">
          <a:xfrm>
            <a:off x="2139258" y="1914426"/>
            <a:ext cx="7200900" cy="4308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sudo</a:t>
            </a:r>
            <a:r>
              <a:rPr lang="en-US" altLang="en-US" sz="1100" dirty="0">
                <a:solidFill>
                  <a:srgbClr val="000066"/>
                </a:solidFill>
                <a:latin typeface="Courier New" panose="02070309020205020404" pitchFamily="49" charset="0"/>
                <a:cs typeface="Tahoma" panose="020B0604030504040204" pitchFamily="34" charset="0"/>
              </a:rPr>
              <a:t> apt-get update</a:t>
            </a:r>
          </a:p>
          <a:p>
            <a:r>
              <a:rPr lang="en-US" altLang="en-US" sz="1100" dirty="0">
                <a:solidFill>
                  <a:srgbClr val="000066"/>
                </a:solidFill>
                <a:latin typeface="Courier New" panose="02070309020205020404" pitchFamily="49" charset="0"/>
                <a:cs typeface="Tahoma" panose="020B0604030504040204" pitchFamily="34" charset="0"/>
              </a:rPr>
              <a:t>$ </a:t>
            </a:r>
            <a:r>
              <a:rPr lang="en-US" altLang="en-US" sz="1100" dirty="0" err="1">
                <a:solidFill>
                  <a:srgbClr val="000066"/>
                </a:solidFill>
                <a:latin typeface="Courier New" panose="02070309020205020404" pitchFamily="49" charset="0"/>
                <a:cs typeface="Tahoma" panose="020B0604030504040204" pitchFamily="34" charset="0"/>
              </a:rPr>
              <a:t>sudo</a:t>
            </a:r>
            <a:r>
              <a:rPr lang="en-US" altLang="en-US" sz="1100" dirty="0">
                <a:solidFill>
                  <a:srgbClr val="000066"/>
                </a:solidFill>
                <a:latin typeface="Courier New" panose="02070309020205020404" pitchFamily="49" charset="0"/>
                <a:cs typeface="Tahoma" panose="020B0604030504040204" pitchFamily="34" charset="0"/>
              </a:rPr>
              <a:t> apt-get install </a:t>
            </a:r>
            <a:r>
              <a:rPr lang="en-US" altLang="en-US" sz="1100" dirty="0" err="1">
                <a:solidFill>
                  <a:srgbClr val="000066"/>
                </a:solidFill>
                <a:latin typeface="Courier New" panose="02070309020205020404" pitchFamily="49" charset="0"/>
                <a:cs typeface="Tahoma" panose="020B0604030504040204" pitchFamily="34" charset="0"/>
              </a:rPr>
              <a:t>binutils</a:t>
            </a:r>
            <a:endParaRPr lang="en-US" altLang="en-US" sz="1100" dirty="0">
              <a:solidFill>
                <a:srgbClr val="000066"/>
              </a:solidFill>
              <a:latin typeface="Courier New" panose="02070309020205020404" pitchFamily="49" charset="0"/>
              <a:cs typeface="Tahoma" panose="020B0604030504040204" pitchFamily="34" charset="0"/>
            </a:endParaRPr>
          </a:p>
        </p:txBody>
      </p:sp>
      <p:sp>
        <p:nvSpPr>
          <p:cNvPr id="17" name="Content Placeholder 1">
            <a:extLst>
              <a:ext uri="{FF2B5EF4-FFF2-40B4-BE49-F238E27FC236}">
                <a16:creationId xmlns:a16="http://schemas.microsoft.com/office/drawing/2014/main" id="{BFA18384-92AD-8149-9797-8EA7DACDDFE4}"/>
              </a:ext>
            </a:extLst>
          </p:cNvPr>
          <p:cNvSpPr txBox="1">
            <a:spLocks/>
          </p:cNvSpPr>
          <p:nvPr/>
        </p:nvSpPr>
        <p:spPr>
          <a:xfrm>
            <a:off x="1786775" y="4531075"/>
            <a:ext cx="7905866" cy="515639"/>
          </a:xfrm>
          <a:prstGeom prst="rect">
            <a:avLst/>
          </a:prstGeom>
        </p:spPr>
        <p:txBody>
          <a:bodyPr vert="horz" lIns="91440" tIns="45720" rIns="91440" bIns="45720" rtlCol="0">
            <a:noAutofit/>
          </a:bodyPr>
          <a:lstStyle>
            <a:defPPr>
              <a:defRPr lang="de-DE"/>
            </a:defPPr>
            <a:lvl1pPr marL="342900" indent="-342900">
              <a:lnSpc>
                <a:spcPct val="100000"/>
              </a:lnSpc>
              <a:spcBef>
                <a:spcPts val="0"/>
              </a:spcBef>
              <a:spcAft>
                <a:spcPts val="400"/>
              </a:spcAft>
              <a:buFont typeface="Arial" panose="020B0604020202020204" pitchFamily="34" charset="0"/>
              <a:buChar char="•"/>
              <a:defRPr sz="2400">
                <a:latin typeface="Cordia New" panose="020B0304020202020204" pitchFamily="34" charset="-34"/>
                <a:cs typeface="Cordia New" panose="020B0304020202020204" pitchFamily="34" charset="-34"/>
              </a:defRPr>
            </a:lvl1pPr>
            <a:lvl2pPr indent="0">
              <a:lnSpc>
                <a:spcPct val="100000"/>
              </a:lnSpc>
              <a:spcBef>
                <a:spcPts val="500"/>
              </a:spcBef>
              <a:spcAft>
                <a:spcPts val="1200"/>
              </a:spcAft>
              <a:buFontTx/>
              <a:buNone/>
              <a:defRPr sz="2000">
                <a:latin typeface="Cordia New" panose="020B0304020202020204" pitchFamily="34" charset="-34"/>
                <a:cs typeface="Cordia New" panose="020B0304020202020204" pitchFamily="34" charset="-34"/>
              </a:defRPr>
            </a:lvl2pPr>
            <a:lvl3pPr indent="0">
              <a:lnSpc>
                <a:spcPct val="100000"/>
              </a:lnSpc>
              <a:spcBef>
                <a:spcPts val="500"/>
              </a:spcBef>
              <a:spcAft>
                <a:spcPts val="1200"/>
              </a:spcAft>
              <a:buFontTx/>
              <a:buNone/>
              <a:defRPr sz="2800">
                <a:latin typeface="Cordia New" panose="020B0304020202020204" pitchFamily="34" charset="-34"/>
                <a:cs typeface="Cordia New" panose="020B0304020202020204" pitchFamily="34" charset="-34"/>
              </a:defRPr>
            </a:lvl3pPr>
            <a:lvl4pPr indent="0">
              <a:lnSpc>
                <a:spcPct val="100000"/>
              </a:lnSpc>
              <a:spcBef>
                <a:spcPts val="500"/>
              </a:spcBef>
              <a:spcAft>
                <a:spcPts val="1200"/>
              </a:spcAft>
              <a:buFontTx/>
              <a:buNone/>
              <a:defRPr sz="2400">
                <a:latin typeface="Cordia New" panose="020B0304020202020204" pitchFamily="34" charset="-34"/>
                <a:cs typeface="Cordia New" panose="020B0304020202020204" pitchFamily="34" charset="-34"/>
              </a:defRPr>
            </a:lvl4pPr>
            <a:lvl5pPr indent="0">
              <a:lnSpc>
                <a:spcPct val="100000"/>
              </a:lnSpc>
              <a:spcBef>
                <a:spcPts val="500"/>
              </a:spcBef>
              <a:spcAft>
                <a:spcPts val="1200"/>
              </a:spcAft>
              <a:buFontTx/>
              <a:buNone/>
              <a:defRPr>
                <a:latin typeface="Cordia New" panose="020B0304020202020204" pitchFamily="34" charset="-34"/>
                <a:cs typeface="Cordia New" panose="020B0304020202020204" pitchFamily="34" charset="-34"/>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Setup </a:t>
            </a:r>
            <a:r>
              <a:rPr lang="en-US" dirty="0" err="1"/>
              <a:t>YottaDB</a:t>
            </a:r>
            <a:r>
              <a:rPr lang="en-US" dirty="0"/>
              <a:t> Instance</a:t>
            </a:r>
          </a:p>
        </p:txBody>
      </p:sp>
      <p:sp>
        <p:nvSpPr>
          <p:cNvPr id="18" name="Rectangle 4">
            <a:extLst>
              <a:ext uri="{FF2B5EF4-FFF2-40B4-BE49-F238E27FC236}">
                <a16:creationId xmlns:a16="http://schemas.microsoft.com/office/drawing/2014/main" id="{C0949E88-95FF-0946-BB2A-746BD483B06E}"/>
              </a:ext>
            </a:extLst>
          </p:cNvPr>
          <p:cNvSpPr>
            <a:spLocks noChangeArrowheads="1"/>
          </p:cNvSpPr>
          <p:nvPr/>
        </p:nvSpPr>
        <p:spPr bwMode="auto">
          <a:xfrm>
            <a:off x="2149417" y="4946357"/>
            <a:ext cx="7200900" cy="4308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dirty="0">
                <a:solidFill>
                  <a:srgbClr val="000066"/>
                </a:solidFill>
                <a:latin typeface="Courier New" panose="02070309020205020404" pitchFamily="49" charset="0"/>
                <a:cs typeface="Tahoma" panose="020B0604030504040204" pitchFamily="34" charset="0"/>
              </a:rPr>
              <a:t>$ cd / $ </a:t>
            </a:r>
            <a:r>
              <a:rPr lang="en-US" sz="1100" dirty="0" err="1">
                <a:solidFill>
                  <a:srgbClr val="000066"/>
                </a:solidFill>
                <a:latin typeface="Courier New" panose="02070309020205020404" pitchFamily="49" charset="0"/>
                <a:cs typeface="Tahoma" panose="020B0604030504040204" pitchFamily="34" charset="0"/>
              </a:rPr>
              <a:t>sudo</a:t>
            </a:r>
            <a:r>
              <a:rPr lang="en-US" sz="1100" dirty="0">
                <a:solidFill>
                  <a:srgbClr val="000066"/>
                </a:solidFill>
                <a:latin typeface="Courier New" panose="02070309020205020404" pitchFamily="49" charset="0"/>
                <a:cs typeface="Tahoma" panose="020B0604030504040204" pitchFamily="34" charset="0"/>
              </a:rPr>
              <a:t> tar -</a:t>
            </a:r>
            <a:r>
              <a:rPr lang="en-US" sz="1100" dirty="0" err="1">
                <a:solidFill>
                  <a:srgbClr val="000066"/>
                </a:solidFill>
                <a:latin typeface="Courier New" panose="02070309020205020404" pitchFamily="49" charset="0"/>
                <a:cs typeface="Tahoma" panose="020B0604030504040204" pitchFamily="34" charset="0"/>
              </a:rPr>
              <a:t>xzvf</a:t>
            </a:r>
            <a:r>
              <a:rPr lang="en-US" sz="1100" dirty="0">
                <a:solidFill>
                  <a:srgbClr val="000066"/>
                </a:solidFill>
                <a:latin typeface="Courier New" panose="02070309020205020404" pitchFamily="49" charset="0"/>
                <a:cs typeface="Tahoma" panose="020B0604030504040204" pitchFamily="34" charset="0"/>
              </a:rPr>
              <a:t> /</a:t>
            </a:r>
            <a:r>
              <a:rPr lang="en-US" sz="1100" dirty="0" err="1">
                <a:solidFill>
                  <a:srgbClr val="000066"/>
                </a:solidFill>
                <a:latin typeface="Courier New" panose="02070309020205020404" pitchFamily="49" charset="0"/>
                <a:cs typeface="Tahoma" panose="020B0604030504040204" pitchFamily="34" charset="0"/>
              </a:rPr>
              <a:t>tmp</a:t>
            </a:r>
            <a:r>
              <a:rPr lang="en-US" sz="1100" dirty="0">
                <a:solidFill>
                  <a:srgbClr val="000066"/>
                </a:solidFill>
                <a:latin typeface="Courier New" panose="02070309020205020404" pitchFamily="49" charset="0"/>
                <a:cs typeface="Tahoma" panose="020B0604030504040204" pitchFamily="34" charset="0"/>
              </a:rPr>
              <a:t>/Octo/</a:t>
            </a:r>
            <a:r>
              <a:rPr lang="en-US" sz="1100" dirty="0" err="1">
                <a:solidFill>
                  <a:srgbClr val="000066"/>
                </a:solidFill>
                <a:latin typeface="Courier New" panose="02070309020205020404" pitchFamily="49" charset="0"/>
                <a:cs typeface="Tahoma" panose="020B0604030504040204" pitchFamily="34" charset="0"/>
              </a:rPr>
              <a:t>ydb_dir.tar.gz</a:t>
            </a:r>
            <a:r>
              <a:rPr lang="en-US" sz="1100" dirty="0">
                <a:solidFill>
                  <a:srgbClr val="000066"/>
                </a:solidFill>
                <a:latin typeface="Courier New" panose="02070309020205020404" pitchFamily="49" charset="0"/>
                <a:cs typeface="Tahoma" panose="020B0604030504040204" pitchFamily="34" charset="0"/>
              </a:rPr>
              <a:t> </a:t>
            </a:r>
          </a:p>
          <a:p>
            <a:r>
              <a:rPr lang="en-US" sz="1100" dirty="0">
                <a:solidFill>
                  <a:srgbClr val="000066"/>
                </a:solidFill>
                <a:latin typeface="Courier New" panose="02070309020205020404" pitchFamily="49" charset="0"/>
                <a:cs typeface="Tahoma" panose="020B0604030504040204" pitchFamily="34" charset="0"/>
              </a:rPr>
              <a:t>$ cd /</a:t>
            </a:r>
            <a:r>
              <a:rPr lang="en-US" sz="1100" dirty="0" err="1">
                <a:solidFill>
                  <a:srgbClr val="000066"/>
                </a:solidFill>
                <a:latin typeface="Courier New" panose="02070309020205020404" pitchFamily="49" charset="0"/>
                <a:cs typeface="Tahoma" panose="020B0604030504040204" pitchFamily="34" charset="0"/>
              </a:rPr>
              <a:t>ydbdir</a:t>
            </a:r>
            <a:r>
              <a:rPr lang="en-US" sz="1100" dirty="0">
                <a:solidFill>
                  <a:srgbClr val="000066"/>
                </a:solidFill>
                <a:latin typeface="Courier New" panose="02070309020205020404" pitchFamily="49" charset="0"/>
                <a:cs typeface="Tahoma" panose="020B0604030504040204" pitchFamily="34" charset="0"/>
              </a:rPr>
              <a:t> $ </a:t>
            </a:r>
            <a:r>
              <a:rPr lang="en-US" sz="1100" dirty="0" err="1">
                <a:solidFill>
                  <a:srgbClr val="000066"/>
                </a:solidFill>
                <a:latin typeface="Courier New" panose="02070309020205020404" pitchFamily="49" charset="0"/>
                <a:cs typeface="Tahoma" panose="020B0604030504040204" pitchFamily="34" charset="0"/>
              </a:rPr>
              <a:t>sudo</a:t>
            </a:r>
            <a:r>
              <a:rPr lang="en-US" sz="1100" dirty="0">
                <a:solidFill>
                  <a:srgbClr val="000066"/>
                </a:solidFill>
                <a:latin typeface="Courier New" panose="02070309020205020404" pitchFamily="49" charset="0"/>
                <a:cs typeface="Tahoma" panose="020B0604030504040204" pitchFamily="34" charset="0"/>
              </a:rPr>
              <a:t> mv </a:t>
            </a:r>
            <a:r>
              <a:rPr lang="en-US" sz="1100" dirty="0" err="1">
                <a:solidFill>
                  <a:srgbClr val="000066"/>
                </a:solidFill>
                <a:latin typeface="Courier New" panose="02070309020205020404" pitchFamily="49" charset="0"/>
                <a:cs typeface="Tahoma" panose="020B0604030504040204" pitchFamily="34" charset="0"/>
              </a:rPr>
              <a:t>yottadb.pc</a:t>
            </a:r>
            <a:r>
              <a:rPr lang="en-US" sz="1100" dirty="0">
                <a:solidFill>
                  <a:srgbClr val="000066"/>
                </a:solidFill>
                <a:latin typeface="Courier New" panose="02070309020205020404" pitchFamily="49" charset="0"/>
                <a:cs typeface="Tahoma" panose="020B0604030504040204" pitchFamily="34" charset="0"/>
              </a:rPr>
              <a:t> /</a:t>
            </a:r>
            <a:r>
              <a:rPr lang="en-US" sz="1100" dirty="0" err="1">
                <a:solidFill>
                  <a:srgbClr val="000066"/>
                </a:solidFill>
                <a:latin typeface="Courier New" panose="02070309020205020404" pitchFamily="49" charset="0"/>
                <a:cs typeface="Tahoma" panose="020B0604030504040204" pitchFamily="34" charset="0"/>
              </a:rPr>
              <a:t>usr</a:t>
            </a:r>
            <a:r>
              <a:rPr lang="en-US" sz="1100" dirty="0">
                <a:solidFill>
                  <a:srgbClr val="000066"/>
                </a:solidFill>
                <a:latin typeface="Courier New" panose="02070309020205020404" pitchFamily="49" charset="0"/>
                <a:cs typeface="Tahoma" panose="020B0604030504040204" pitchFamily="34" charset="0"/>
              </a:rPr>
              <a:t>/share/</a:t>
            </a:r>
            <a:r>
              <a:rPr lang="en-US" sz="1100" dirty="0" err="1">
                <a:solidFill>
                  <a:srgbClr val="000066"/>
                </a:solidFill>
                <a:latin typeface="Courier New" panose="02070309020205020404" pitchFamily="49" charset="0"/>
                <a:cs typeface="Tahoma" panose="020B0604030504040204" pitchFamily="34" charset="0"/>
              </a:rPr>
              <a:t>pkgconfig</a:t>
            </a:r>
            <a:r>
              <a:rPr lang="en-US" sz="1100" dirty="0">
                <a:solidFill>
                  <a:srgbClr val="000066"/>
                </a:solidFill>
                <a:latin typeface="Courier New" panose="02070309020205020404" pitchFamily="49" charset="0"/>
                <a:cs typeface="Tahoma" panose="020B0604030504040204" pitchFamily="34" charset="0"/>
              </a:rPr>
              <a:t>/</a:t>
            </a:r>
            <a:endParaRPr lang="en-US" altLang="en-US" sz="1100" dirty="0">
              <a:solidFill>
                <a:srgbClr val="000066"/>
              </a:solidFill>
              <a:latin typeface="Courier New" panose="02070309020205020404" pitchFamily="49" charset="0"/>
              <a:cs typeface="Tahoma" panose="020B0604030504040204" pitchFamily="34" charset="0"/>
            </a:endParaRPr>
          </a:p>
        </p:txBody>
      </p:sp>
      <p:sp>
        <p:nvSpPr>
          <p:cNvPr id="19" name="Content Placeholder 6">
            <a:extLst>
              <a:ext uri="{FF2B5EF4-FFF2-40B4-BE49-F238E27FC236}">
                <a16:creationId xmlns:a16="http://schemas.microsoft.com/office/drawing/2014/main" id="{2B1CB048-B9EF-5F4C-8597-D379C25E4464}"/>
              </a:ext>
            </a:extLst>
          </p:cNvPr>
          <p:cNvSpPr txBox="1">
            <a:spLocks/>
          </p:cNvSpPr>
          <p:nvPr/>
        </p:nvSpPr>
        <p:spPr>
          <a:xfrm>
            <a:off x="1786775" y="3441797"/>
            <a:ext cx="7905866" cy="515638"/>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Autofit/>
          </a:bodyPr>
          <a:lstStyle>
            <a:lvl1pPr marL="342900" indent="-342900">
              <a:lnSpc>
                <a:spcPct val="100000"/>
              </a:lnSpc>
              <a:spcBef>
                <a:spcPts val="0"/>
              </a:spcBef>
              <a:spcAft>
                <a:spcPts val="400"/>
              </a:spcAft>
              <a:buFont typeface="Arial" panose="020B0604020202020204" pitchFamily="34" charset="0"/>
              <a:buChar char="•"/>
              <a:defRPr sz="2400">
                <a:latin typeface="Cordia New" panose="020B0304020202020204" pitchFamily="34" charset="-34"/>
                <a:cs typeface="Cordia New" panose="020B0304020202020204" pitchFamily="34" charset="-34"/>
              </a:defRPr>
            </a:lvl1pPr>
            <a:lvl2pPr indent="0">
              <a:lnSpc>
                <a:spcPct val="100000"/>
              </a:lnSpc>
              <a:spcBef>
                <a:spcPts val="500"/>
              </a:spcBef>
              <a:spcAft>
                <a:spcPts val="1200"/>
              </a:spcAft>
              <a:buFontTx/>
              <a:buNone/>
              <a:defRPr sz="2000">
                <a:latin typeface="Cordia New" panose="020B0304020202020204" pitchFamily="34" charset="-34"/>
                <a:cs typeface="Cordia New" panose="020B0304020202020204" pitchFamily="34" charset="-34"/>
              </a:defRPr>
            </a:lvl2pPr>
            <a:lvl3pPr indent="0">
              <a:lnSpc>
                <a:spcPct val="100000"/>
              </a:lnSpc>
              <a:spcBef>
                <a:spcPts val="500"/>
              </a:spcBef>
              <a:spcAft>
                <a:spcPts val="1200"/>
              </a:spcAft>
              <a:buFontTx/>
              <a:buNone/>
              <a:defRPr sz="2800">
                <a:latin typeface="Cordia New" panose="020B0304020202020204" pitchFamily="34" charset="-34"/>
                <a:cs typeface="Cordia New" panose="020B0304020202020204" pitchFamily="34" charset="-34"/>
              </a:defRPr>
            </a:lvl3pPr>
            <a:lvl4pPr indent="0">
              <a:lnSpc>
                <a:spcPct val="100000"/>
              </a:lnSpc>
              <a:spcBef>
                <a:spcPts val="500"/>
              </a:spcBef>
              <a:spcAft>
                <a:spcPts val="1200"/>
              </a:spcAft>
              <a:buFontTx/>
              <a:buNone/>
              <a:defRPr sz="2400">
                <a:latin typeface="Cordia New" panose="020B0304020202020204" pitchFamily="34" charset="-34"/>
                <a:cs typeface="Cordia New" panose="020B0304020202020204" pitchFamily="34" charset="-34"/>
              </a:defRPr>
            </a:lvl4pPr>
            <a:lvl5pPr indent="0">
              <a:lnSpc>
                <a:spcPct val="100000"/>
              </a:lnSpc>
              <a:spcBef>
                <a:spcPts val="500"/>
              </a:spcBef>
              <a:spcAft>
                <a:spcPts val="1200"/>
              </a:spcAft>
              <a:buFontTx/>
              <a:buNone/>
              <a:defRPr>
                <a:latin typeface="Cordia New" panose="020B0304020202020204" pitchFamily="34" charset="-34"/>
                <a:cs typeface="Cordia New" panose="020B0304020202020204" pitchFamily="34" charset="-34"/>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Install </a:t>
            </a:r>
            <a:r>
              <a:rPr lang="en-US" dirty="0" err="1"/>
              <a:t>YottaDB</a:t>
            </a:r>
            <a:r>
              <a:rPr lang="en-US" dirty="0"/>
              <a:t> + Octo</a:t>
            </a:r>
          </a:p>
          <a:p>
            <a:endParaRPr lang="en-US" dirty="0"/>
          </a:p>
        </p:txBody>
      </p:sp>
      <p:sp>
        <p:nvSpPr>
          <p:cNvPr id="20" name="Rectangle 4">
            <a:extLst>
              <a:ext uri="{FF2B5EF4-FFF2-40B4-BE49-F238E27FC236}">
                <a16:creationId xmlns:a16="http://schemas.microsoft.com/office/drawing/2014/main" id="{5F49B9C6-BBF4-124A-B863-DD45AA3117FB}"/>
              </a:ext>
            </a:extLst>
          </p:cNvPr>
          <p:cNvSpPr>
            <a:spLocks noChangeArrowheads="1"/>
          </p:cNvSpPr>
          <p:nvPr/>
        </p:nvSpPr>
        <p:spPr bwMode="auto">
          <a:xfrm>
            <a:off x="2139258" y="3932013"/>
            <a:ext cx="7200900" cy="43088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dirty="0">
                <a:solidFill>
                  <a:srgbClr val="000066"/>
                </a:solidFill>
                <a:latin typeface="Courier New" panose="02070309020205020404" pitchFamily="49" charset="0"/>
                <a:cs typeface="Tahoma" panose="020B0604030504040204" pitchFamily="34" charset="0"/>
              </a:rPr>
              <a:t>$ cd / </a:t>
            </a:r>
          </a:p>
          <a:p>
            <a:r>
              <a:rPr lang="en-US" sz="1100" dirty="0">
                <a:solidFill>
                  <a:srgbClr val="000066"/>
                </a:solidFill>
                <a:latin typeface="Courier New" panose="02070309020205020404" pitchFamily="49" charset="0"/>
                <a:cs typeface="Tahoma" panose="020B0604030504040204" pitchFamily="34" charset="0"/>
              </a:rPr>
              <a:t>$ </a:t>
            </a:r>
            <a:r>
              <a:rPr lang="en-US" sz="1100" dirty="0" err="1">
                <a:solidFill>
                  <a:srgbClr val="000066"/>
                </a:solidFill>
                <a:latin typeface="Courier New" panose="02070309020205020404" pitchFamily="49" charset="0"/>
                <a:cs typeface="Tahoma" panose="020B0604030504040204" pitchFamily="34" charset="0"/>
              </a:rPr>
              <a:t>sudo</a:t>
            </a:r>
            <a:r>
              <a:rPr lang="en-US" sz="1100" dirty="0">
                <a:solidFill>
                  <a:srgbClr val="000066"/>
                </a:solidFill>
                <a:latin typeface="Courier New" panose="02070309020205020404" pitchFamily="49" charset="0"/>
                <a:cs typeface="Tahoma" panose="020B0604030504040204" pitchFamily="34" charset="0"/>
              </a:rPr>
              <a:t> tar -</a:t>
            </a:r>
            <a:r>
              <a:rPr lang="en-US" sz="1100" dirty="0" err="1">
                <a:solidFill>
                  <a:srgbClr val="000066"/>
                </a:solidFill>
                <a:latin typeface="Courier New" panose="02070309020205020404" pitchFamily="49" charset="0"/>
                <a:cs typeface="Tahoma" panose="020B0604030504040204" pitchFamily="34" charset="0"/>
              </a:rPr>
              <a:t>xzvf</a:t>
            </a:r>
            <a:r>
              <a:rPr lang="en-US" sz="1100" dirty="0">
                <a:solidFill>
                  <a:srgbClr val="000066"/>
                </a:solidFill>
                <a:latin typeface="Courier New" panose="02070309020205020404" pitchFamily="49" charset="0"/>
                <a:cs typeface="Tahoma" panose="020B0604030504040204" pitchFamily="34" charset="0"/>
              </a:rPr>
              <a:t> /</a:t>
            </a:r>
            <a:r>
              <a:rPr lang="en-US" sz="1100" dirty="0" err="1">
                <a:solidFill>
                  <a:srgbClr val="000066"/>
                </a:solidFill>
                <a:latin typeface="Courier New" panose="02070309020205020404" pitchFamily="49" charset="0"/>
                <a:cs typeface="Tahoma" panose="020B0604030504040204" pitchFamily="34" charset="0"/>
              </a:rPr>
              <a:t>tmp</a:t>
            </a:r>
            <a:r>
              <a:rPr lang="en-US" sz="1100" dirty="0">
                <a:solidFill>
                  <a:srgbClr val="000066"/>
                </a:solidFill>
                <a:latin typeface="Courier New" panose="02070309020205020404" pitchFamily="49" charset="0"/>
                <a:cs typeface="Tahoma" panose="020B0604030504040204" pitchFamily="34" charset="0"/>
              </a:rPr>
              <a:t>/Octo/</a:t>
            </a:r>
            <a:r>
              <a:rPr lang="en-US" sz="1100" dirty="0" err="1">
                <a:solidFill>
                  <a:srgbClr val="000066"/>
                </a:solidFill>
                <a:latin typeface="Courier New" panose="02070309020205020404" pitchFamily="49" charset="0"/>
                <a:cs typeface="Tahoma" panose="020B0604030504040204" pitchFamily="34" charset="0"/>
              </a:rPr>
              <a:t>ydb_dist.tar.gz</a:t>
            </a:r>
            <a:endParaRPr lang="en-US" altLang="en-US" sz="1100" dirty="0">
              <a:solidFill>
                <a:srgbClr val="000066"/>
              </a:solidFill>
              <a:latin typeface="Courier New" panose="02070309020205020404" pitchFamily="49" charset="0"/>
              <a:cs typeface="Tahoma" panose="020B0604030504040204" pitchFamily="34" charset="0"/>
            </a:endParaRPr>
          </a:p>
        </p:txBody>
      </p:sp>
    </p:spTree>
    <p:extLst>
      <p:ext uri="{BB962C8B-B14F-4D97-AF65-F5344CB8AC3E}">
        <p14:creationId xmlns:p14="http://schemas.microsoft.com/office/powerpoint/2010/main" val="1370680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DF4D-1805-D046-A6B5-68D4CF2F6893}"/>
              </a:ext>
            </a:extLst>
          </p:cNvPr>
          <p:cNvSpPr>
            <a:spLocks noGrp="1"/>
          </p:cNvSpPr>
          <p:nvPr>
            <p:ph type="title"/>
          </p:nvPr>
        </p:nvSpPr>
        <p:spPr/>
        <p:txBody>
          <a:bodyPr/>
          <a:lstStyle/>
          <a:p>
            <a:r>
              <a:rPr lang="en-US" dirty="0" err="1"/>
              <a:t>YottaDB</a:t>
            </a:r>
            <a:r>
              <a:rPr lang="en-US" dirty="0"/>
              <a:t> Installation : Customize Package</a:t>
            </a:r>
          </a:p>
        </p:txBody>
      </p:sp>
      <p:sp>
        <p:nvSpPr>
          <p:cNvPr id="3" name="Date Placeholder 2">
            <a:extLst>
              <a:ext uri="{FF2B5EF4-FFF2-40B4-BE49-F238E27FC236}">
                <a16:creationId xmlns:a16="http://schemas.microsoft.com/office/drawing/2014/main" id="{0F2DDD05-E625-8C48-8566-0B1D77247573}"/>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A8702E64-0822-DE4C-8D16-BDE056453445}"/>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F9E56522-4A73-7844-B9E3-5B6CD6A6FE1A}"/>
              </a:ext>
            </a:extLst>
          </p:cNvPr>
          <p:cNvSpPr>
            <a:spLocks noGrp="1"/>
          </p:cNvSpPr>
          <p:nvPr>
            <p:ph type="sldNum" sz="quarter" idx="12"/>
          </p:nvPr>
        </p:nvSpPr>
        <p:spPr/>
        <p:txBody>
          <a:bodyPr/>
          <a:lstStyle/>
          <a:p>
            <a:fld id="{5C3B061B-9F90-499E-9525-91E51689BDCC}" type="slidenum">
              <a:rPr lang="de-DE" smtClean="0"/>
              <a:pPr/>
              <a:t>79</a:t>
            </a:fld>
            <a:endParaRPr lang="de-DE" dirty="0"/>
          </a:p>
        </p:txBody>
      </p:sp>
      <p:sp>
        <p:nvSpPr>
          <p:cNvPr id="7" name="Content Placeholder 6">
            <a:extLst>
              <a:ext uri="{FF2B5EF4-FFF2-40B4-BE49-F238E27FC236}">
                <a16:creationId xmlns:a16="http://schemas.microsoft.com/office/drawing/2014/main" id="{15C3D84C-BC09-8243-9E77-C8753D329AA2}"/>
              </a:ext>
            </a:extLst>
          </p:cNvPr>
          <p:cNvSpPr>
            <a:spLocks noGrp="1"/>
          </p:cNvSpPr>
          <p:nvPr>
            <p:ph idx="14"/>
          </p:nvPr>
        </p:nvSpPr>
        <p:spPr>
          <a:xfrm>
            <a:off x="1786775" y="1410949"/>
            <a:ext cx="7905866" cy="4189752"/>
          </a:xfrm>
        </p:spPr>
        <p:txBody>
          <a:bodyPr/>
          <a:lstStyle/>
          <a:p>
            <a:pPr marL="342900" indent="-342900">
              <a:buFont typeface="Arial" panose="020B0604020202020204" pitchFamily="34" charset="0"/>
              <a:buChar char="•"/>
            </a:pPr>
            <a:r>
              <a:rPr lang="en-US" dirty="0" err="1"/>
              <a:t>YottaDB</a:t>
            </a:r>
            <a:r>
              <a:rPr lang="en-US" dirty="0"/>
              <a:t> Binary Path : /</a:t>
            </a:r>
            <a:r>
              <a:rPr lang="en-US" dirty="0" err="1"/>
              <a:t>ydb</a:t>
            </a:r>
            <a:r>
              <a:rPr lang="en-US" dirty="0"/>
              <a:t>/ydb_dist_r128</a:t>
            </a:r>
          </a:p>
          <a:p>
            <a:pPr marL="342900" indent="-342900">
              <a:buFont typeface="Arial" panose="020B0604020202020204" pitchFamily="34" charset="0"/>
              <a:buChar char="•"/>
            </a:pPr>
            <a:r>
              <a:rPr lang="en-US" dirty="0" err="1"/>
              <a:t>YottaDB</a:t>
            </a:r>
            <a:r>
              <a:rPr lang="en-US" dirty="0"/>
              <a:t> Instance Path : /</a:t>
            </a:r>
            <a:r>
              <a:rPr lang="en-US" dirty="0" err="1"/>
              <a:t>ydbdir</a:t>
            </a:r>
            <a:endParaRPr lang="en-US" dirty="0"/>
          </a:p>
          <a:p>
            <a:pPr marL="342900" indent="-342900">
              <a:buFont typeface="Arial" panose="020B0604020202020204" pitchFamily="34" charset="0"/>
              <a:buChar char="•"/>
            </a:pPr>
            <a:r>
              <a:rPr lang="en-US" dirty="0"/>
              <a:t>Instance Database File Path : /</a:t>
            </a:r>
            <a:r>
              <a:rPr lang="en-US" dirty="0" err="1"/>
              <a:t>ydbdir</a:t>
            </a:r>
            <a:r>
              <a:rPr lang="en-US" dirty="0"/>
              <a:t>/</a:t>
            </a:r>
            <a:r>
              <a:rPr lang="en-US" dirty="0" err="1"/>
              <a:t>gbls</a:t>
            </a:r>
            <a:r>
              <a:rPr lang="en-US" dirty="0"/>
              <a: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7437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8142-8CC3-F842-8BE8-6E34CAE56DE6}"/>
              </a:ext>
            </a:extLst>
          </p:cNvPr>
          <p:cNvSpPr>
            <a:spLocks noGrp="1"/>
          </p:cNvSpPr>
          <p:nvPr>
            <p:ph type="title"/>
          </p:nvPr>
        </p:nvSpPr>
        <p:spPr/>
        <p:txBody>
          <a:bodyPr/>
          <a:lstStyle/>
          <a:p>
            <a:r>
              <a:rPr lang="en-US" dirty="0"/>
              <a:t>Document Stores</a:t>
            </a:r>
          </a:p>
        </p:txBody>
      </p:sp>
      <p:sp>
        <p:nvSpPr>
          <p:cNvPr id="3" name="Date Placeholder 2">
            <a:extLst>
              <a:ext uri="{FF2B5EF4-FFF2-40B4-BE49-F238E27FC236}">
                <a16:creationId xmlns:a16="http://schemas.microsoft.com/office/drawing/2014/main" id="{96E2C123-AE26-6F48-AE10-73FACE5685C1}"/>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D63CF468-51FF-464D-ADBE-DD6EAC8EDEE6}"/>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04200F9C-537F-8749-8B96-3163AA90817F}"/>
              </a:ext>
            </a:extLst>
          </p:cNvPr>
          <p:cNvSpPr>
            <a:spLocks noGrp="1"/>
          </p:cNvSpPr>
          <p:nvPr>
            <p:ph type="sldNum" sz="quarter" idx="12"/>
          </p:nvPr>
        </p:nvSpPr>
        <p:spPr/>
        <p:txBody>
          <a:bodyPr/>
          <a:lstStyle/>
          <a:p>
            <a:fld id="{5C3B061B-9F90-499E-9525-91E51689BDCC}" type="slidenum">
              <a:rPr lang="de-DE" smtClean="0"/>
              <a:pPr/>
              <a:t>8</a:t>
            </a:fld>
            <a:endParaRPr lang="de-DE" dirty="0"/>
          </a:p>
        </p:txBody>
      </p:sp>
      <p:sp>
        <p:nvSpPr>
          <p:cNvPr id="7" name="Content Placeholder 6">
            <a:extLst>
              <a:ext uri="{FF2B5EF4-FFF2-40B4-BE49-F238E27FC236}">
                <a16:creationId xmlns:a16="http://schemas.microsoft.com/office/drawing/2014/main" id="{9DD744D4-84AA-D24E-B1B2-3654D244E4CC}"/>
              </a:ext>
            </a:extLst>
          </p:cNvPr>
          <p:cNvSpPr>
            <a:spLocks noGrp="1"/>
          </p:cNvSpPr>
          <p:nvPr>
            <p:ph idx="14"/>
          </p:nvPr>
        </p:nvSpPr>
        <p:spPr>
          <a:xfrm>
            <a:off x="1786775" y="1410949"/>
            <a:ext cx="7905866" cy="4189752"/>
          </a:xfrm>
        </p:spPr>
        <p:txBody>
          <a:bodyPr/>
          <a:lstStyle/>
          <a:p>
            <a:pPr marL="342900" indent="-342900">
              <a:buFont typeface="Arial" panose="020B0604020202020204" pitchFamily="34" charset="0"/>
              <a:buChar char="•"/>
            </a:pPr>
            <a:r>
              <a:rPr lang="en-US" dirty="0"/>
              <a:t>Document stores contain data objects that are inherently hierarchical, tree-like structures (most notably JSON or XML). Not Word documents!</a:t>
            </a:r>
          </a:p>
        </p:txBody>
      </p:sp>
      <p:pic>
        <p:nvPicPr>
          <p:cNvPr id="8" name="Picture 7">
            <a:extLst>
              <a:ext uri="{FF2B5EF4-FFF2-40B4-BE49-F238E27FC236}">
                <a16:creationId xmlns:a16="http://schemas.microsoft.com/office/drawing/2014/main" id="{42ED9C4D-5A28-8E49-B827-332B445D101A}"/>
              </a:ext>
            </a:extLst>
          </p:cNvPr>
          <p:cNvPicPr>
            <a:picLocks noChangeAspect="1"/>
          </p:cNvPicPr>
          <p:nvPr/>
        </p:nvPicPr>
        <p:blipFill>
          <a:blip r:embed="rId2"/>
          <a:stretch>
            <a:fillRect/>
          </a:stretch>
        </p:blipFill>
        <p:spPr>
          <a:xfrm>
            <a:off x="1469379" y="2519041"/>
            <a:ext cx="9214624" cy="3215842"/>
          </a:xfrm>
          <a:prstGeom prst="rect">
            <a:avLst/>
          </a:prstGeom>
        </p:spPr>
      </p:pic>
    </p:spTree>
    <p:extLst>
      <p:ext uri="{BB962C8B-B14F-4D97-AF65-F5344CB8AC3E}">
        <p14:creationId xmlns:p14="http://schemas.microsoft.com/office/powerpoint/2010/main" val="2508101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C3B061B-9F90-499E-9525-91E51689BDCC}" type="slidenum">
              <a:rPr lang="de-DE" smtClean="0"/>
              <a:pPr/>
              <a:t>80</a:t>
            </a:fld>
            <a:endParaRPr lang="de-DE" dirty="0"/>
          </a:p>
        </p:txBody>
      </p:sp>
      <p:sp>
        <p:nvSpPr>
          <p:cNvPr id="8" name="Title 7"/>
          <p:cNvSpPr>
            <a:spLocks noGrp="1"/>
          </p:cNvSpPr>
          <p:nvPr>
            <p:ph type="title"/>
          </p:nvPr>
        </p:nvSpPr>
        <p:spPr/>
        <p:txBody>
          <a:bodyPr/>
          <a:lstStyle/>
          <a:p>
            <a:pPr lvl="0"/>
            <a:r>
              <a:rPr lang="en-US" dirty="0" err="1"/>
              <a:t>YottaDB</a:t>
            </a:r>
            <a:r>
              <a:rPr lang="en-US" dirty="0"/>
              <a:t> DB Structure </a:t>
            </a:r>
          </a:p>
        </p:txBody>
      </p:sp>
      <p:sp>
        <p:nvSpPr>
          <p:cNvPr id="2" name="Date Placeholder 1"/>
          <p:cNvSpPr>
            <a:spLocks noGrp="1"/>
          </p:cNvSpPr>
          <p:nvPr>
            <p:ph type="dt" sz="half" idx="10"/>
          </p:nvPr>
        </p:nvSpPr>
        <p:spPr/>
        <p:txBody>
          <a:bodyPr/>
          <a:lstStyle/>
          <a:p>
            <a:r>
              <a:rPr lang="en-US"/>
              <a:t>18-Dec-19</a:t>
            </a:r>
            <a:endParaRPr lang="de-DE"/>
          </a:p>
        </p:txBody>
      </p:sp>
      <p:sp>
        <p:nvSpPr>
          <p:cNvPr id="6" name="Footer Placeholder 5"/>
          <p:cNvSpPr>
            <a:spLocks noGrp="1"/>
          </p:cNvSpPr>
          <p:nvPr>
            <p:ph type="ftr" sz="quarter" idx="11"/>
          </p:nvPr>
        </p:nvSpPr>
        <p:spPr/>
        <p:txBody>
          <a:bodyPr/>
          <a:lstStyle/>
          <a:p>
            <a:r>
              <a:rPr lang="de-DE"/>
              <a:t>YottaDB Foundation</a:t>
            </a:r>
          </a:p>
        </p:txBody>
      </p:sp>
    </p:spTree>
    <p:extLst>
      <p:ext uri="{BB962C8B-B14F-4D97-AF65-F5344CB8AC3E}">
        <p14:creationId xmlns:p14="http://schemas.microsoft.com/office/powerpoint/2010/main" val="36333651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236C4EF-5DC9-8044-A8CF-799D67818FEF}"/>
              </a:ext>
            </a:extLst>
          </p:cNvPr>
          <p:cNvSpPr>
            <a:spLocks noGrp="1"/>
          </p:cNvSpPr>
          <p:nvPr>
            <p:ph type="title"/>
          </p:nvPr>
        </p:nvSpPr>
        <p:spPr/>
        <p:txBody>
          <a:bodyPr/>
          <a:lstStyle/>
          <a:p>
            <a:r>
              <a:rPr lang="en-US" dirty="0"/>
              <a:t>Global Directory file</a:t>
            </a:r>
          </a:p>
        </p:txBody>
      </p:sp>
      <p:sp>
        <p:nvSpPr>
          <p:cNvPr id="2" name="Date Placeholder 1">
            <a:extLst>
              <a:ext uri="{FF2B5EF4-FFF2-40B4-BE49-F238E27FC236}">
                <a16:creationId xmlns:a16="http://schemas.microsoft.com/office/drawing/2014/main" id="{E9DE663F-4992-5A4A-94A5-F18AA548DD88}"/>
              </a:ext>
            </a:extLst>
          </p:cNvPr>
          <p:cNvSpPr>
            <a:spLocks noGrp="1"/>
          </p:cNvSpPr>
          <p:nvPr>
            <p:ph type="dt" sz="half" idx="10"/>
          </p:nvPr>
        </p:nvSpPr>
        <p:spPr/>
        <p:txBody>
          <a:bodyPr/>
          <a:lstStyle/>
          <a:p>
            <a:r>
              <a:rPr lang="en-US"/>
              <a:t>18-Dec-19</a:t>
            </a:r>
            <a:endParaRPr lang="de-DE"/>
          </a:p>
        </p:txBody>
      </p:sp>
      <p:sp>
        <p:nvSpPr>
          <p:cNvPr id="3" name="Footer Placeholder 2">
            <a:extLst>
              <a:ext uri="{FF2B5EF4-FFF2-40B4-BE49-F238E27FC236}">
                <a16:creationId xmlns:a16="http://schemas.microsoft.com/office/drawing/2014/main" id="{AE537002-A0EC-4041-BB56-DD114CABAE29}"/>
              </a:ext>
            </a:extLst>
          </p:cNvPr>
          <p:cNvSpPr>
            <a:spLocks noGrp="1"/>
          </p:cNvSpPr>
          <p:nvPr>
            <p:ph type="ftr" sz="quarter" idx="11"/>
          </p:nvPr>
        </p:nvSpPr>
        <p:spPr/>
        <p:txBody>
          <a:bodyPr/>
          <a:lstStyle/>
          <a:p>
            <a:r>
              <a:rPr lang="de-DE"/>
              <a:t>YottaDB Foundation</a:t>
            </a:r>
          </a:p>
        </p:txBody>
      </p:sp>
      <p:sp>
        <p:nvSpPr>
          <p:cNvPr id="4" name="Slide Number Placeholder 3">
            <a:extLst>
              <a:ext uri="{FF2B5EF4-FFF2-40B4-BE49-F238E27FC236}">
                <a16:creationId xmlns:a16="http://schemas.microsoft.com/office/drawing/2014/main" id="{88493A22-3974-8B44-B1CC-A461D14226F6}"/>
              </a:ext>
            </a:extLst>
          </p:cNvPr>
          <p:cNvSpPr>
            <a:spLocks noGrp="1"/>
          </p:cNvSpPr>
          <p:nvPr>
            <p:ph type="sldNum" sz="quarter" idx="12"/>
          </p:nvPr>
        </p:nvSpPr>
        <p:spPr/>
        <p:txBody>
          <a:bodyPr/>
          <a:lstStyle/>
          <a:p>
            <a:fld id="{5C3B061B-9F90-499E-9525-91E51689BDCC}" type="slidenum">
              <a:rPr lang="de-DE" smtClean="0"/>
              <a:pPr/>
              <a:t>81</a:t>
            </a:fld>
            <a:endParaRPr lang="de-DE" dirty="0"/>
          </a:p>
        </p:txBody>
      </p:sp>
      <p:sp>
        <p:nvSpPr>
          <p:cNvPr id="11" name="Content Placeholder 10">
            <a:extLst>
              <a:ext uri="{FF2B5EF4-FFF2-40B4-BE49-F238E27FC236}">
                <a16:creationId xmlns:a16="http://schemas.microsoft.com/office/drawing/2014/main" id="{5FCC913D-C6F8-374A-B499-01851C150EDA}"/>
              </a:ext>
            </a:extLst>
          </p:cNvPr>
          <p:cNvSpPr>
            <a:spLocks noGrp="1"/>
          </p:cNvSpPr>
          <p:nvPr>
            <p:ph idx="14"/>
          </p:nvPr>
        </p:nvSpPr>
        <p:spPr>
          <a:xfrm>
            <a:off x="1786775" y="1694985"/>
            <a:ext cx="7905866" cy="3905715"/>
          </a:xfrm>
        </p:spPr>
        <p:txBody>
          <a:bodyPr/>
          <a:lstStyle/>
          <a:p>
            <a:pPr marL="342900" indent="-342900">
              <a:buFont typeface="Arial" panose="020B0604020202020204" pitchFamily="34" charset="0"/>
              <a:buChar char="•"/>
            </a:pPr>
            <a:r>
              <a:rPr lang="en-US" dirty="0"/>
              <a:t>Store </a:t>
            </a:r>
            <a:r>
              <a:rPr lang="en-US" dirty="0" err="1"/>
              <a:t>YottaDB</a:t>
            </a:r>
            <a:r>
              <a:rPr lang="en-US" dirty="0"/>
              <a:t> DB structure configuration.</a:t>
            </a:r>
          </a:p>
          <a:p>
            <a:pPr marL="342900" indent="-342900">
              <a:buFont typeface="Arial" panose="020B0604020202020204" pitchFamily="34" charset="0"/>
              <a:buChar char="•"/>
            </a:pPr>
            <a:r>
              <a:rPr lang="en-US" dirty="0"/>
              <a:t>Reference from $</a:t>
            </a:r>
            <a:r>
              <a:rPr lang="en-US" dirty="0" err="1"/>
              <a:t>ydb_gbldir</a:t>
            </a:r>
            <a:r>
              <a:rPr lang="en-US" dirty="0"/>
              <a:t> ($</a:t>
            </a:r>
            <a:r>
              <a:rPr lang="en-US" dirty="0" err="1"/>
              <a:t>gtmgbldir</a:t>
            </a:r>
            <a:r>
              <a:rPr lang="en-US" dirty="0"/>
              <a:t>) system variable.</a:t>
            </a:r>
          </a:p>
          <a:p>
            <a:pPr marL="342900" indent="-342900">
              <a:buFont typeface="Arial" panose="020B0604020202020204" pitchFamily="34" charset="0"/>
              <a:buChar char="•"/>
            </a:pPr>
            <a:r>
              <a:rPr lang="en-US" dirty="0"/>
              <a:t>View and manage by ”GDE” command</a:t>
            </a:r>
          </a:p>
        </p:txBody>
      </p:sp>
    </p:spTree>
    <p:extLst>
      <p:ext uri="{BB962C8B-B14F-4D97-AF65-F5344CB8AC3E}">
        <p14:creationId xmlns:p14="http://schemas.microsoft.com/office/powerpoint/2010/main" val="493098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p:cNvSpPr>
          <p:nvPr>
            <p:ph type="title"/>
          </p:nvPr>
        </p:nvSpPr>
        <p:spPr/>
        <p:txBody>
          <a:bodyPr>
            <a:normAutofit fontScale="90000"/>
          </a:bodyPr>
          <a:lstStyle/>
          <a:p>
            <a:pPr eaLnBrk="1" hangingPunct="1"/>
            <a:r>
              <a:rPr lang="en-US" altLang="en-US"/>
              <a:t>Table / Global / Data File Mapping</a:t>
            </a:r>
            <a:endParaRPr lang="th-TH" altLang="en-US"/>
          </a:p>
        </p:txBody>
      </p:sp>
      <p:sp>
        <p:nvSpPr>
          <p:cNvPr id="140291" name="Rectangle 3"/>
          <p:cNvSpPr>
            <a:spLocks noGrp="1"/>
          </p:cNvSpPr>
          <p:nvPr>
            <p:ph idx="14"/>
          </p:nvPr>
        </p:nvSpPr>
        <p:spPr>
          <a:xfrm>
            <a:off x="1766455" y="1343182"/>
            <a:ext cx="7905866" cy="2871059"/>
          </a:xfrm>
        </p:spPr>
        <p:txBody>
          <a:bodyPr/>
          <a:lstStyle/>
          <a:p>
            <a:pPr eaLnBrk="1" hangingPunct="1">
              <a:lnSpc>
                <a:spcPct val="90000"/>
              </a:lnSpc>
              <a:buFont typeface="Wingdings" panose="05000000000000000000" pitchFamily="2" charset="2"/>
              <a:buChar char="§"/>
            </a:pP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YottaDB</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provides</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flexibility</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in</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database</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configuration</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by</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allowing</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each</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process</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to</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distribute</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its</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logically</a:t>
            </a:r>
            <a:r>
              <a:rPr lang="th-TH" altLang="en-US" sz="1400" dirty="0">
                <a:latin typeface="Arial" panose="020B0604020202020204" pitchFamily="34" charset="0"/>
                <a:cs typeface="Angsana New" panose="02020603050405020304" pitchFamily="18" charset="-34"/>
              </a:rPr>
              <a:t> </a:t>
            </a:r>
            <a:r>
              <a:rPr lang="th-TH" altLang="en-US" sz="1400" dirty="0" err="1">
                <a:latin typeface="Arial" panose="020B0604020202020204" pitchFamily="34" charset="0"/>
                <a:cs typeface="Arial" panose="020B0604020202020204" pitchFamily="34" charset="0"/>
              </a:rPr>
              <a:t>monolithic</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global</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variable</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name</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space</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across</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an</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arbitrary</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number</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of</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database</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files</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with</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the</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aid</a:t>
            </a:r>
            <a:r>
              <a:rPr lang="th-TH" altLang="en-US" sz="1400"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of</a:t>
            </a:r>
            <a:r>
              <a:rPr lang="th-TH" altLang="en-US" sz="1400" dirty="0">
                <a:latin typeface="Arial" panose="020B0604020202020204" pitchFamily="34" charset="0"/>
                <a:cs typeface="Arial" panose="020B0604020202020204" pitchFamily="34" charset="0"/>
              </a:rPr>
              <a:t> a</a:t>
            </a:r>
            <a:r>
              <a:rPr lang="th-TH" altLang="en-US" sz="1400" dirty="0">
                <a:latin typeface="Arial" panose="020B0604020202020204" pitchFamily="34" charset="0"/>
                <a:cs typeface="Angsana New" panose="02020603050405020304" pitchFamily="18" charset="-34"/>
              </a:rPr>
              <a:t> </a:t>
            </a:r>
            <a:r>
              <a:rPr lang="th-TH" altLang="en-US" sz="1400" i="1" dirty="0" err="1">
                <a:latin typeface="Arial" panose="020B0604020202020204" pitchFamily="34" charset="0"/>
                <a:cs typeface="Arial" panose="020B0604020202020204" pitchFamily="34" charset="0"/>
              </a:rPr>
              <a:t>global</a:t>
            </a:r>
            <a:r>
              <a:rPr lang="th-TH" altLang="en-US" sz="1400" i="1" dirty="0">
                <a:latin typeface="Arial" panose="020B0604020202020204" pitchFamily="34" charset="0"/>
                <a:cs typeface="Arial" panose="020B0604020202020204" pitchFamily="34" charset="0"/>
              </a:rPr>
              <a:t> </a:t>
            </a:r>
            <a:r>
              <a:rPr lang="th-TH" altLang="en-US" sz="1400" i="1" dirty="0" err="1">
                <a:latin typeface="Arial" panose="020B0604020202020204" pitchFamily="34" charset="0"/>
                <a:cs typeface="Arial" panose="020B0604020202020204" pitchFamily="34" charset="0"/>
              </a:rPr>
              <a:t>directory</a:t>
            </a:r>
            <a:r>
              <a:rPr lang="th-TH" altLang="en-US" sz="1400" i="1" dirty="0">
                <a:latin typeface="Arial" panose="020B0604020202020204" pitchFamily="34" charset="0"/>
                <a:cs typeface="Arial" panose="020B0604020202020204" pitchFamily="34" charset="0"/>
              </a:rPr>
              <a:t> </a:t>
            </a:r>
            <a:r>
              <a:rPr lang="th-TH" altLang="en-US" sz="1400" dirty="0" err="1">
                <a:latin typeface="Arial" panose="020B0604020202020204" pitchFamily="34" charset="0"/>
                <a:cs typeface="Arial" panose="020B0604020202020204" pitchFamily="34" charset="0"/>
              </a:rPr>
              <a:t>file</a:t>
            </a:r>
            <a:r>
              <a:rPr lang="en-US" altLang="en-US" sz="1400" dirty="0">
                <a:latin typeface="Arial" panose="020B0604020202020204" pitchFamily="34" charset="0"/>
                <a:cs typeface="Angsana New" panose="02020603050405020304" pitchFamily="18" charset="-34"/>
              </a:rPr>
              <a:t>.</a:t>
            </a:r>
            <a:endParaRPr lang="th-TH" altLang="en-US" sz="1400" dirty="0">
              <a:latin typeface="Arial" panose="020B0604020202020204" pitchFamily="34" charset="0"/>
              <a:cs typeface="Angsana New" panose="02020603050405020304" pitchFamily="18" charset="-34"/>
            </a:endParaRPr>
          </a:p>
          <a:p>
            <a:pPr eaLnBrk="1" hangingPunct="1">
              <a:lnSpc>
                <a:spcPct val="90000"/>
              </a:lnSpc>
            </a:pPr>
            <a:endParaRPr lang="th-TH" altLang="en-US" sz="1400" dirty="0">
              <a:latin typeface="Arial" panose="020B0604020202020204" pitchFamily="34" charset="0"/>
              <a:cs typeface="Arial" panose="020B0604020202020204" pitchFamily="34" charset="0"/>
            </a:endParaRPr>
          </a:p>
        </p:txBody>
      </p:sp>
      <p:sp>
        <p:nvSpPr>
          <p:cNvPr id="60" name="Slide Number Placeholder 4"/>
          <p:cNvSpPr>
            <a:spLocks noGrp="1"/>
          </p:cNvSpPr>
          <p:nvPr>
            <p:ph type="sldNum" sz="quarter" idx="12"/>
          </p:nvPr>
        </p:nvSpPr>
        <p:spPr>
          <a:xfrm>
            <a:off x="237980" y="6356349"/>
            <a:ext cx="709245" cy="365125"/>
          </a:xfrm>
        </p:spPr>
        <p:txBody>
          <a:bodyPr/>
          <a:lstStyle/>
          <a:p>
            <a:endParaRPr lang="de-DE" dirty="0"/>
          </a:p>
        </p:txBody>
      </p:sp>
      <p:sp>
        <p:nvSpPr>
          <p:cNvPr id="2" name="Date Placeholder 1"/>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pic>
        <p:nvPicPr>
          <p:cNvPr id="5" name="Picture 4">
            <a:extLst>
              <a:ext uri="{FF2B5EF4-FFF2-40B4-BE49-F238E27FC236}">
                <a16:creationId xmlns:a16="http://schemas.microsoft.com/office/drawing/2014/main" id="{22E90BFF-E1E0-B747-A3D6-2FFD1B099067}"/>
              </a:ext>
            </a:extLst>
          </p:cNvPr>
          <p:cNvPicPr>
            <a:picLocks noChangeAspect="1"/>
          </p:cNvPicPr>
          <p:nvPr/>
        </p:nvPicPr>
        <p:blipFill>
          <a:blip r:embed="rId2"/>
          <a:stretch>
            <a:fillRect/>
          </a:stretch>
        </p:blipFill>
        <p:spPr>
          <a:xfrm>
            <a:off x="2679700" y="2152649"/>
            <a:ext cx="6832600" cy="4203700"/>
          </a:xfrm>
          <a:prstGeom prst="rect">
            <a:avLst/>
          </a:prstGeom>
        </p:spPr>
      </p:pic>
    </p:spTree>
    <p:extLst>
      <p:ext uri="{BB962C8B-B14F-4D97-AF65-F5344CB8AC3E}">
        <p14:creationId xmlns:p14="http://schemas.microsoft.com/office/powerpoint/2010/main" val="2744714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NAME</a:t>
            </a:r>
            <a:endParaRPr lang="th-TH" altLang="en-US"/>
          </a:p>
        </p:txBody>
      </p:sp>
      <p:sp>
        <p:nvSpPr>
          <p:cNvPr id="2" name="Content Placeholder 1"/>
          <p:cNvSpPr>
            <a:spLocks noGrp="1"/>
          </p:cNvSpPr>
          <p:nvPr>
            <p:ph idx="14"/>
          </p:nvPr>
        </p:nvSpPr>
        <p:spPr>
          <a:xfrm>
            <a:off x="1134406" y="1410948"/>
            <a:ext cx="10477786" cy="2871059"/>
          </a:xfrm>
        </p:spPr>
        <p:txBody>
          <a:bodyPr/>
          <a:lstStyle/>
          <a:p>
            <a:r>
              <a:rPr lang="en-US" sz="2000" dirty="0"/>
              <a:t>The NAMES section contains mappings of M global name spaces. More than one name space can map to a single region and a single name space can map to more than one region.</a:t>
            </a:r>
          </a:p>
          <a:p>
            <a:r>
              <a:rPr lang="en-US" sz="2000" dirty="0"/>
              <a:t>A name space:</a:t>
            </a:r>
          </a:p>
          <a:p>
            <a:pPr marL="342900" indent="-342900">
              <a:buFont typeface="Arial" panose="020B0604020202020204" pitchFamily="34" charset="0"/>
              <a:buChar char="•"/>
            </a:pPr>
            <a:r>
              <a:rPr lang="en-US" sz="2000" dirty="0"/>
              <a:t>Is case-sensitive</a:t>
            </a:r>
          </a:p>
          <a:p>
            <a:pPr marL="342900" indent="-342900">
              <a:buFont typeface="Arial" panose="020B0604020202020204" pitchFamily="34" charset="0"/>
              <a:buChar char="•"/>
            </a:pPr>
            <a:r>
              <a:rPr lang="en-US" sz="2000" dirty="0"/>
              <a:t>Must begin with an alphabetic character or a percent sign (%).</a:t>
            </a:r>
          </a:p>
          <a:p>
            <a:pPr marL="342900" indent="-342900">
              <a:buFont typeface="Arial" panose="020B0604020202020204" pitchFamily="34" charset="0"/>
              <a:buChar char="•"/>
            </a:pPr>
            <a:r>
              <a:rPr lang="en-US" sz="2000" dirty="0"/>
              <a:t>Can be a discrete “global” name, for example, </a:t>
            </a:r>
            <a:r>
              <a:rPr lang="en-US" sz="2000" dirty="0" err="1"/>
              <a:t>aaa</a:t>
            </a:r>
            <a:r>
              <a:rPr lang="en-US" sz="2000" dirty="0"/>
              <a:t> corresponds to the global variable ^</a:t>
            </a:r>
            <a:r>
              <a:rPr lang="en-US" sz="2000" dirty="0" err="1"/>
              <a:t>aaa</a:t>
            </a:r>
            <a:r>
              <a:rPr lang="en-US" sz="2000" dirty="0"/>
              <a:t>.</a:t>
            </a:r>
          </a:p>
          <a:p>
            <a:pPr marL="342900" indent="-342900">
              <a:buFont typeface="Arial" panose="020B0604020202020204" pitchFamily="34" charset="0"/>
              <a:buChar char="•"/>
            </a:pPr>
            <a:r>
              <a:rPr lang="en-US" sz="2000" dirty="0"/>
              <a:t>Can be a global name ending with a wild card (“*”), for example, </a:t>
            </a:r>
            <a:r>
              <a:rPr lang="en-US" sz="2000" dirty="0" err="1"/>
              <a:t>abc</a:t>
            </a:r>
            <a:r>
              <a:rPr lang="en-US" sz="2000" dirty="0"/>
              <a:t>* represents the set of global nodes which have </a:t>
            </a:r>
            <a:r>
              <a:rPr lang="en-US" sz="2000" dirty="0" err="1"/>
              <a:t>abc</a:t>
            </a:r>
            <a:r>
              <a:rPr lang="en-US" sz="2000" dirty="0"/>
              <a:t> as the starting prefix.</a:t>
            </a:r>
          </a:p>
          <a:p>
            <a:pPr marL="342900" indent="-342900">
              <a:buFont typeface="Arial" panose="020B0604020202020204" pitchFamily="34" charset="0"/>
              <a:buChar char="•"/>
            </a:pPr>
            <a:r>
              <a:rPr lang="en-US" sz="2000" dirty="0"/>
              <a:t>Can be a </a:t>
            </a:r>
            <a:r>
              <a:rPr lang="en-US" sz="2000" dirty="0" err="1"/>
              <a:t>subtree</a:t>
            </a:r>
            <a:r>
              <a:rPr lang="en-US" sz="2000" dirty="0"/>
              <a:t> of a global name, for example, </a:t>
            </a:r>
            <a:r>
              <a:rPr lang="en-US" sz="2000" dirty="0" err="1"/>
              <a:t>abc</a:t>
            </a:r>
            <a:r>
              <a:rPr lang="en-US" sz="2000" dirty="0"/>
              <a:t>(1) represents a </a:t>
            </a:r>
            <a:r>
              <a:rPr lang="en-US" sz="2000" dirty="0" err="1"/>
              <a:t>subtree</a:t>
            </a:r>
            <a:r>
              <a:rPr lang="en-US" sz="2000" dirty="0"/>
              <a:t> of the global ^</a:t>
            </a:r>
            <a:r>
              <a:rPr lang="en-US" sz="2000" dirty="0" err="1"/>
              <a:t>abc</a:t>
            </a:r>
            <a:r>
              <a:rPr lang="en-US" sz="2000" dirty="0"/>
              <a:t>.</a:t>
            </a:r>
          </a:p>
          <a:p>
            <a:pPr marL="342900" indent="-342900">
              <a:buFont typeface="Arial" panose="020B0604020202020204" pitchFamily="34" charset="0"/>
              <a:buChar char="•"/>
            </a:pPr>
            <a:r>
              <a:rPr lang="en-US" sz="2000" dirty="0"/>
              <a:t>Can be a subscript range, for example, </a:t>
            </a:r>
            <a:r>
              <a:rPr lang="en-US" sz="2000" dirty="0" err="1"/>
              <a:t>abc</a:t>
            </a:r>
            <a:r>
              <a:rPr lang="en-US" sz="2000" dirty="0"/>
              <a:t>(1:10) represents all nodes starting from ^</a:t>
            </a:r>
            <a:r>
              <a:rPr lang="en-US" sz="2000" dirty="0" err="1"/>
              <a:t>abc</a:t>
            </a:r>
            <a:r>
              <a:rPr lang="en-US" sz="2000" dirty="0"/>
              <a:t>(1) up to (but not including) to ^</a:t>
            </a:r>
            <a:r>
              <a:rPr lang="en-US" sz="2000" dirty="0" err="1"/>
              <a:t>abc</a:t>
            </a:r>
            <a:r>
              <a:rPr lang="en-US" sz="2000" dirty="0"/>
              <a:t>(10).</a:t>
            </a:r>
          </a:p>
          <a:p>
            <a:pPr marL="342900" indent="-342900">
              <a:buFont typeface="Arial" panose="020B0604020202020204" pitchFamily="34" charset="0"/>
              <a:buChar char="•"/>
            </a:pPr>
            <a:r>
              <a:rPr lang="en-US" sz="2000" dirty="0"/>
              <a:t>A global name can be one to 31 alphanumeric characters. However, the combined length of a global and its subscripts is limited to 1,019 bytes (the maximum key size supported by </a:t>
            </a:r>
            <a:r>
              <a:rPr lang="en-US" sz="2000" dirty="0" err="1"/>
              <a:t>YottaDB</a:t>
            </a:r>
            <a:r>
              <a:rPr lang="en-US" sz="2000" dirty="0"/>
              <a:t>). Note that the byte length of the subscripted global specification can exceed the maximum </a:t>
            </a:r>
            <a:r>
              <a:rPr lang="en-US" sz="2000" dirty="0" err="1"/>
              <a:t>KeySize</a:t>
            </a:r>
            <a:r>
              <a:rPr lang="en-US" sz="2000" dirty="0"/>
              <a:t> specified for its region.</a:t>
            </a:r>
          </a:p>
          <a:p>
            <a:pPr marL="342900" indent="-342900">
              <a:buFont typeface="Arial" panose="020B0604020202020204" pitchFamily="34" charset="0"/>
              <a:buChar char="•"/>
            </a:pPr>
            <a:r>
              <a:rPr lang="en-US" sz="2000" dirty="0"/>
              <a:t>Maps to only one region in the Global Directory.</a:t>
            </a:r>
          </a:p>
          <a:p>
            <a:endParaRPr lang="en-US" sz="2000"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83</a:t>
            </a:fld>
            <a:endParaRPr lang="de-DE" dirty="0"/>
          </a:p>
        </p:txBody>
      </p:sp>
    </p:spTree>
    <p:extLst>
      <p:ext uri="{BB962C8B-B14F-4D97-AF65-F5344CB8AC3E}">
        <p14:creationId xmlns:p14="http://schemas.microsoft.com/office/powerpoint/2010/main" val="7730257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REGION</a:t>
            </a:r>
            <a:endParaRPr lang="th-TH" altLang="en-US"/>
          </a:p>
        </p:txBody>
      </p:sp>
      <p:sp>
        <p:nvSpPr>
          <p:cNvPr id="2" name="Content Placeholder 1"/>
          <p:cNvSpPr>
            <a:spLocks noGrp="1"/>
          </p:cNvSpPr>
          <p:nvPr>
            <p:ph idx="14"/>
          </p:nvPr>
        </p:nvSpPr>
        <p:spPr>
          <a:xfrm>
            <a:off x="1876152" y="1464606"/>
            <a:ext cx="7905866" cy="2871059"/>
          </a:xfrm>
        </p:spPr>
        <p:txBody>
          <a:bodyPr/>
          <a:lstStyle/>
          <a:p>
            <a:pPr marL="342900" indent="-342900">
              <a:lnSpc>
                <a:spcPct val="80000"/>
              </a:lnSpc>
              <a:buFont typeface="Arial" panose="020B0604020202020204" pitchFamily="34" charset="0"/>
              <a:buChar char="•"/>
            </a:pPr>
            <a:r>
              <a:rPr lang="en-US" altLang="en-US" dirty="0"/>
              <a:t>A region is a logical structure that holds information about a portion of a database, such as key</a:t>
            </a:r>
            <a:r>
              <a:rPr lang="th-TH" altLang="en-US" dirty="0"/>
              <a:t>-</a:t>
            </a:r>
            <a:r>
              <a:rPr lang="en-US" altLang="en-US" dirty="0"/>
              <a:t>size and record</a:t>
            </a:r>
            <a:r>
              <a:rPr lang="th-TH" altLang="en-US" dirty="0"/>
              <a:t>-</a:t>
            </a:r>
            <a:r>
              <a:rPr lang="en-US" altLang="en-US" dirty="0"/>
              <a:t>size</a:t>
            </a:r>
            <a:r>
              <a:rPr lang="th-TH" altLang="en-US" dirty="0"/>
              <a:t>. </a:t>
            </a:r>
            <a:r>
              <a:rPr lang="en-US" altLang="en-US" dirty="0"/>
              <a:t>A key is the internal representation of a global variable name</a:t>
            </a:r>
            <a:r>
              <a:rPr lang="th-TH" altLang="en-US" dirty="0"/>
              <a:t>. </a:t>
            </a:r>
            <a:r>
              <a:rPr lang="en-US" altLang="en-US" dirty="0"/>
              <a:t>In this chapter the terms global variable name and key are used interchangeably</a:t>
            </a:r>
            <a:r>
              <a:rPr lang="th-TH" altLang="en-US" dirty="0"/>
              <a:t>. </a:t>
            </a:r>
            <a:r>
              <a:rPr lang="en-US" altLang="en-US" dirty="0"/>
              <a:t>A record refers to a key and its data</a:t>
            </a:r>
            <a:endParaRPr lang="th-TH" altLang="en-US" dirty="0"/>
          </a:p>
          <a:p>
            <a:pPr marL="342900" indent="-342900">
              <a:lnSpc>
                <a:spcPct val="80000"/>
              </a:lnSpc>
              <a:buFont typeface="Arial" panose="020B0604020202020204" pitchFamily="34" charset="0"/>
              <a:buChar char="•"/>
            </a:pPr>
            <a:r>
              <a:rPr lang="en-US" altLang="en-US" dirty="0"/>
              <a:t>A Global Directory must have at least one region</a:t>
            </a:r>
            <a:r>
              <a:rPr lang="th-TH" altLang="en-US" dirty="0"/>
              <a:t>. </a:t>
            </a:r>
            <a:r>
              <a:rPr lang="en-US" altLang="en-US" dirty="0"/>
              <a:t>A region only maps to a single segment</a:t>
            </a:r>
            <a:r>
              <a:rPr lang="th-TH" altLang="en-US" dirty="0"/>
              <a:t>. </a:t>
            </a:r>
            <a:r>
              <a:rPr lang="en-US" altLang="en-US" dirty="0"/>
              <a:t>More than one name may map to a region</a:t>
            </a:r>
            <a:endParaRPr lang="th-TH" altLang="en-US" dirty="0"/>
          </a:p>
          <a:p>
            <a:pPr marL="342900" indent="-342900">
              <a:lnSpc>
                <a:spcPct val="80000"/>
              </a:lnSpc>
              <a:buFont typeface="Arial" panose="020B0604020202020204" pitchFamily="34" charset="0"/>
              <a:buChar char="•"/>
            </a:pPr>
            <a:r>
              <a:rPr lang="en-US" altLang="en-US" dirty="0"/>
              <a:t>A region name</a:t>
            </a:r>
            <a:r>
              <a:rPr lang="th-TH" altLang="en-US" dirty="0"/>
              <a:t>:</a:t>
            </a:r>
          </a:p>
          <a:p>
            <a:pPr marL="800100" lvl="1" indent="-342900">
              <a:lnSpc>
                <a:spcPct val="80000"/>
              </a:lnSpc>
              <a:buFont typeface="Arial" panose="020B0604020202020204" pitchFamily="34" charset="0"/>
              <a:buChar char="•"/>
            </a:pPr>
            <a:r>
              <a:rPr lang="en-US" altLang="en-US" dirty="0"/>
              <a:t>Must begin with an alphabetic character, except for $DEFAULT</a:t>
            </a:r>
            <a:endParaRPr lang="th-TH" altLang="en-US" dirty="0"/>
          </a:p>
          <a:p>
            <a:pPr marL="800100" lvl="1" indent="-342900">
              <a:lnSpc>
                <a:spcPct val="80000"/>
              </a:lnSpc>
              <a:buFont typeface="Arial" panose="020B0604020202020204" pitchFamily="34" charset="0"/>
              <a:buChar char="•"/>
            </a:pPr>
            <a:r>
              <a:rPr lang="en-US" altLang="en-US" dirty="0"/>
              <a:t>Can include alphanumeric, dollar signs </a:t>
            </a:r>
            <a:r>
              <a:rPr lang="th-TH" altLang="en-US" dirty="0"/>
              <a:t>(</a:t>
            </a:r>
            <a:r>
              <a:rPr lang="en-US" altLang="en-US" dirty="0"/>
              <a:t>$</a:t>
            </a:r>
            <a:r>
              <a:rPr lang="th-TH" altLang="en-US" dirty="0"/>
              <a:t>)</a:t>
            </a:r>
            <a:r>
              <a:rPr lang="en-US" altLang="en-US" dirty="0"/>
              <a:t>, and underscores </a:t>
            </a:r>
            <a:r>
              <a:rPr lang="th-TH" altLang="en-US" dirty="0"/>
              <a:t>( </a:t>
            </a:r>
            <a:r>
              <a:rPr lang="en-US" altLang="en-US" dirty="0"/>
              <a:t>_ </a:t>
            </a:r>
            <a:r>
              <a:rPr lang="th-TH" altLang="en-US" dirty="0"/>
              <a:t>)</a:t>
            </a:r>
          </a:p>
          <a:p>
            <a:pPr marL="800100" lvl="1" indent="-342900">
              <a:lnSpc>
                <a:spcPct val="80000"/>
              </a:lnSpc>
              <a:buFont typeface="Arial" panose="020B0604020202020204" pitchFamily="34" charset="0"/>
              <a:buChar char="•"/>
            </a:pPr>
            <a:r>
              <a:rPr lang="en-US" altLang="en-US" dirty="0"/>
              <a:t>Can have from 1 to 16 characters</a:t>
            </a:r>
          </a:p>
          <a:p>
            <a:pPr marL="342900" indent="-342900">
              <a:lnSpc>
                <a:spcPct val="80000"/>
              </a:lnSpc>
              <a:buFont typeface="Arial" panose="020B0604020202020204" pitchFamily="34" charset="0"/>
              <a:buChar char="•"/>
            </a:pPr>
            <a:r>
              <a:rPr lang="en-US" altLang="en-US" dirty="0"/>
              <a:t>GDE automatically converts region names to uppercase, and uses DEFAULT for the default region name</a:t>
            </a:r>
            <a:endParaRPr lang="th-TH" altLang="en-US"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84</a:t>
            </a:fld>
            <a:endParaRPr lang="de-DE" dirty="0"/>
          </a:p>
        </p:txBody>
      </p:sp>
    </p:spTree>
    <p:extLst>
      <p:ext uri="{BB962C8B-B14F-4D97-AF65-F5344CB8AC3E}">
        <p14:creationId xmlns:p14="http://schemas.microsoft.com/office/powerpoint/2010/main" val="678621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SEGMENT</a:t>
            </a:r>
            <a:endParaRPr lang="th-TH" altLang="en-US"/>
          </a:p>
        </p:txBody>
      </p:sp>
      <p:sp>
        <p:nvSpPr>
          <p:cNvPr id="2" name="Content Placeholder 1"/>
          <p:cNvSpPr>
            <a:spLocks noGrp="1"/>
          </p:cNvSpPr>
          <p:nvPr>
            <p:ph idx="14"/>
          </p:nvPr>
        </p:nvSpPr>
        <p:spPr>
          <a:xfrm>
            <a:off x="1766455" y="1608985"/>
            <a:ext cx="7905866" cy="2871059"/>
          </a:xfrm>
        </p:spPr>
        <p:txBody>
          <a:bodyPr/>
          <a:lstStyle/>
          <a:p>
            <a:pPr marL="342900" indent="-342900">
              <a:lnSpc>
                <a:spcPct val="90000"/>
              </a:lnSpc>
              <a:buFont typeface="Arial" panose="020B0604020202020204" pitchFamily="34" charset="0"/>
              <a:buChar char="•"/>
            </a:pPr>
            <a:r>
              <a:rPr lang="en-US" altLang="en-US" dirty="0"/>
              <a:t>A segment defines additional database storage characteristics </a:t>
            </a:r>
            <a:r>
              <a:rPr lang="th-TH" altLang="en-US" dirty="0"/>
              <a:t>. </a:t>
            </a:r>
            <a:r>
              <a:rPr lang="en-US" altLang="en-US" dirty="0"/>
              <a:t>A segment must map to a single file</a:t>
            </a:r>
            <a:r>
              <a:rPr lang="th-TH" altLang="en-US" dirty="0"/>
              <a:t>. </a:t>
            </a:r>
            <a:r>
              <a:rPr lang="en-US" altLang="en-US" dirty="0"/>
              <a:t>A segment can be mapped by only one region</a:t>
            </a:r>
            <a:endParaRPr lang="th-TH" altLang="en-US" dirty="0"/>
          </a:p>
          <a:p>
            <a:pPr marL="342900" indent="-342900">
              <a:lnSpc>
                <a:spcPct val="90000"/>
              </a:lnSpc>
              <a:buFont typeface="Arial" panose="020B0604020202020204" pitchFamily="34" charset="0"/>
              <a:buChar char="•"/>
            </a:pPr>
            <a:r>
              <a:rPr lang="en-US" altLang="en-US" dirty="0"/>
              <a:t>YDB uses a segment to define a physical file and access method for the database stored in that file</a:t>
            </a:r>
            <a:endParaRPr lang="th-TH" altLang="en-US" dirty="0"/>
          </a:p>
          <a:p>
            <a:pPr marL="342900" indent="-342900">
              <a:lnSpc>
                <a:spcPct val="90000"/>
              </a:lnSpc>
              <a:buFont typeface="Arial" panose="020B0604020202020204" pitchFamily="34" charset="0"/>
              <a:buChar char="•"/>
            </a:pPr>
            <a:r>
              <a:rPr lang="en-US" altLang="en-US" dirty="0"/>
              <a:t>A segment</a:t>
            </a:r>
            <a:r>
              <a:rPr lang="th-TH" altLang="en-US" dirty="0"/>
              <a:t>-</a:t>
            </a:r>
            <a:r>
              <a:rPr lang="en-US" altLang="en-US" dirty="0"/>
              <a:t>name</a:t>
            </a:r>
            <a:r>
              <a:rPr lang="th-TH" altLang="en-US" dirty="0"/>
              <a:t>:</a:t>
            </a:r>
          </a:p>
          <a:p>
            <a:pPr marL="800100" lvl="1" indent="-342900">
              <a:lnSpc>
                <a:spcPct val="90000"/>
              </a:lnSpc>
              <a:buFont typeface="Arial" panose="020B0604020202020204" pitchFamily="34" charset="0"/>
              <a:buChar char="•"/>
            </a:pPr>
            <a:r>
              <a:rPr lang="en-US" altLang="en-US" dirty="0"/>
              <a:t>Must begin with an alphabetic character, except for $DEFAULT</a:t>
            </a:r>
            <a:endParaRPr lang="th-TH" altLang="en-US" dirty="0"/>
          </a:p>
          <a:p>
            <a:pPr marL="800100" lvl="1" indent="-342900">
              <a:lnSpc>
                <a:spcPct val="90000"/>
              </a:lnSpc>
              <a:buFont typeface="Arial" panose="020B0604020202020204" pitchFamily="34" charset="0"/>
              <a:buChar char="•"/>
            </a:pPr>
            <a:r>
              <a:rPr lang="en-US" altLang="en-US" dirty="0"/>
              <a:t>Can include alphanumeric, dollar signs </a:t>
            </a:r>
            <a:r>
              <a:rPr lang="th-TH" altLang="en-US" dirty="0"/>
              <a:t>(</a:t>
            </a:r>
            <a:r>
              <a:rPr lang="en-US" altLang="en-US" dirty="0"/>
              <a:t>$</a:t>
            </a:r>
            <a:r>
              <a:rPr lang="th-TH" altLang="en-US" dirty="0"/>
              <a:t>)</a:t>
            </a:r>
            <a:r>
              <a:rPr lang="en-US" altLang="en-US" dirty="0"/>
              <a:t>, and underscores </a:t>
            </a:r>
            <a:r>
              <a:rPr lang="th-TH" altLang="en-US" dirty="0"/>
              <a:t>( </a:t>
            </a:r>
            <a:r>
              <a:rPr lang="en-US" altLang="en-US" dirty="0"/>
              <a:t>_ </a:t>
            </a:r>
            <a:r>
              <a:rPr lang="th-TH" altLang="en-US" dirty="0"/>
              <a:t>)</a:t>
            </a:r>
          </a:p>
          <a:p>
            <a:pPr marL="800100" lvl="1" indent="-342900">
              <a:lnSpc>
                <a:spcPct val="90000"/>
              </a:lnSpc>
              <a:buFont typeface="Arial" panose="020B0604020202020204" pitchFamily="34" charset="0"/>
              <a:buChar char="•"/>
            </a:pPr>
            <a:r>
              <a:rPr lang="en-US" altLang="en-US" dirty="0"/>
              <a:t>Can have from 1 to 16 characters</a:t>
            </a:r>
            <a:endParaRPr lang="th-TH" altLang="en-US" dirty="0"/>
          </a:p>
          <a:p>
            <a:pPr marL="342900" indent="-342900">
              <a:lnSpc>
                <a:spcPct val="90000"/>
              </a:lnSpc>
              <a:buFont typeface="Arial" panose="020B0604020202020204" pitchFamily="34" charset="0"/>
              <a:buChar char="•"/>
            </a:pPr>
            <a:r>
              <a:rPr lang="en-US" altLang="en-US" dirty="0"/>
              <a:t>GDE automatically converts segment names to uppercase</a:t>
            </a:r>
            <a:r>
              <a:rPr lang="th-TH" altLang="en-US" dirty="0"/>
              <a:t>. </a:t>
            </a:r>
            <a:r>
              <a:rPr lang="en-US" altLang="en-US" dirty="0"/>
              <a:t>GDE uses DEFAULT for the default segment name</a:t>
            </a:r>
            <a:endParaRPr lang="th-TH" altLang="en-US"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85</a:t>
            </a:fld>
            <a:endParaRPr lang="de-DE" dirty="0"/>
          </a:p>
        </p:txBody>
      </p:sp>
    </p:spTree>
    <p:extLst>
      <p:ext uri="{BB962C8B-B14F-4D97-AF65-F5344CB8AC3E}">
        <p14:creationId xmlns:p14="http://schemas.microsoft.com/office/powerpoint/2010/main" val="36167322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FILE</a:t>
            </a:r>
            <a:endParaRPr lang="th-TH" altLang="en-US"/>
          </a:p>
        </p:txBody>
      </p:sp>
      <p:sp>
        <p:nvSpPr>
          <p:cNvPr id="2" name="Content Placeholder 1"/>
          <p:cNvSpPr>
            <a:spLocks noGrp="1"/>
          </p:cNvSpPr>
          <p:nvPr>
            <p:ph idx="14"/>
          </p:nvPr>
        </p:nvSpPr>
        <p:spPr/>
        <p:txBody>
          <a:bodyPr/>
          <a:lstStyle/>
          <a:p>
            <a:pPr marL="342900" indent="-342900">
              <a:buFont typeface="Arial" panose="020B0604020202020204" pitchFamily="34" charset="0"/>
              <a:buChar char="•"/>
            </a:pPr>
            <a:r>
              <a:rPr lang="en-US" altLang="en-US" dirty="0"/>
              <a:t>Files are the structures provided by </a:t>
            </a:r>
            <a:r>
              <a:rPr lang="th-TH" altLang="en-US" dirty="0" err="1"/>
              <a:t>UNIX</a:t>
            </a:r>
            <a:r>
              <a:rPr lang="en-US" altLang="en-US" dirty="0"/>
              <a:t> for the storage and retrieval of information</a:t>
            </a:r>
            <a:r>
              <a:rPr lang="th-TH" altLang="en-US" dirty="0"/>
              <a:t>. </a:t>
            </a:r>
            <a:r>
              <a:rPr lang="en-US" altLang="en-US" dirty="0"/>
              <a:t>Files used by YDB must be random</a:t>
            </a:r>
            <a:r>
              <a:rPr lang="th-TH" altLang="en-US" dirty="0"/>
              <a:t>-</a:t>
            </a:r>
            <a:r>
              <a:rPr lang="en-US" altLang="en-US" dirty="0"/>
              <a:t>access files resident on disk</a:t>
            </a:r>
            <a:endParaRPr lang="th-TH" altLang="en-US" dirty="0"/>
          </a:p>
          <a:p>
            <a:pPr marL="342900" indent="-342900">
              <a:buFont typeface="Arial" panose="020B0604020202020204" pitchFamily="34" charset="0"/>
              <a:buChar char="•"/>
            </a:pPr>
            <a:r>
              <a:rPr lang="en-US" altLang="en-US" dirty="0"/>
              <a:t>By default, GDE uses the file</a:t>
            </a:r>
            <a:r>
              <a:rPr lang="th-TH" altLang="en-US" dirty="0"/>
              <a:t>-</a:t>
            </a:r>
            <a:r>
              <a:rPr lang="en-US" altLang="en-US" dirty="0"/>
              <a:t>name mumps</a:t>
            </a:r>
            <a:r>
              <a:rPr lang="th-TH" altLang="en-US" dirty="0"/>
              <a:t>.</a:t>
            </a:r>
            <a:r>
              <a:rPr lang="en-US" altLang="en-US" dirty="0" err="1"/>
              <a:t>dat</a:t>
            </a:r>
            <a:r>
              <a:rPr lang="en-US" altLang="en-US" dirty="0"/>
              <a:t> for the DEFAULT segment</a:t>
            </a:r>
            <a:r>
              <a:rPr lang="th-TH" altLang="en-US" dirty="0"/>
              <a:t>. </a:t>
            </a:r>
            <a:r>
              <a:rPr lang="en-US" altLang="en-US" dirty="0"/>
              <a:t>The </a:t>
            </a:r>
            <a:r>
              <a:rPr lang="th-TH" altLang="en-US" dirty="0"/>
              <a:t>.</a:t>
            </a:r>
            <a:r>
              <a:rPr lang="en-US" altLang="en-US" dirty="0" err="1"/>
              <a:t>dat</a:t>
            </a:r>
            <a:r>
              <a:rPr lang="en-US" altLang="en-US" dirty="0"/>
              <a:t> extension is added to the file name unless an extension is specified</a:t>
            </a:r>
            <a:endParaRPr lang="th-TH" altLang="en-US"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86</a:t>
            </a:fld>
            <a:endParaRPr lang="de-DE" dirty="0"/>
          </a:p>
        </p:txBody>
      </p:sp>
    </p:spTree>
    <p:extLst>
      <p:ext uri="{BB962C8B-B14F-4D97-AF65-F5344CB8AC3E}">
        <p14:creationId xmlns:p14="http://schemas.microsoft.com/office/powerpoint/2010/main" val="28732191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dirty="0"/>
              <a:t>GDE : </a:t>
            </a:r>
            <a:r>
              <a:rPr lang="en-US" altLang="en-US" dirty="0" err="1"/>
              <a:t>SHow</a:t>
            </a:r>
            <a:r>
              <a:rPr lang="en-US" altLang="en-US" dirty="0"/>
              <a:t> Command</a:t>
            </a:r>
            <a:endParaRPr lang="th-TH" altLang="en-US" dirty="0"/>
          </a:p>
        </p:txBody>
      </p:sp>
      <p:sp>
        <p:nvSpPr>
          <p:cNvPr id="2" name="Content Placeholder 1"/>
          <p:cNvSpPr>
            <a:spLocks noGrp="1"/>
          </p:cNvSpPr>
          <p:nvPr>
            <p:ph idx="14"/>
          </p:nvPr>
        </p:nvSpPr>
        <p:spPr>
          <a:xfrm>
            <a:off x="1776614" y="1294111"/>
            <a:ext cx="7905866" cy="2871059"/>
          </a:xfrm>
        </p:spPr>
        <p:txBody>
          <a:bodyPr/>
          <a:lstStyle/>
          <a:p>
            <a:pPr marL="342900" indent="-342900">
              <a:lnSpc>
                <a:spcPct val="80000"/>
              </a:lnSpc>
              <a:spcAft>
                <a:spcPts val="0"/>
              </a:spcAft>
              <a:buFont typeface="Arial" panose="020B0604020202020204" pitchFamily="34" charset="0"/>
              <a:buChar char="•"/>
            </a:pPr>
            <a:r>
              <a:rPr lang="en-US" altLang="en-US" sz="2000" dirty="0"/>
              <a:t>The SHOW command displays information contained in the Global Directory about names, regions, and segments</a:t>
            </a:r>
            <a:endParaRPr lang="th-TH" altLang="en-US" sz="2000" dirty="0"/>
          </a:p>
          <a:p>
            <a:pPr marL="342900" indent="-342900">
              <a:lnSpc>
                <a:spcPct val="80000"/>
              </a:lnSpc>
              <a:spcAft>
                <a:spcPts val="0"/>
              </a:spcAft>
              <a:buFont typeface="Arial" panose="020B0604020202020204" pitchFamily="34" charset="0"/>
              <a:buChar char="•"/>
            </a:pPr>
            <a:r>
              <a:rPr lang="en-US" altLang="en-US" sz="2000" dirty="0"/>
              <a:t>The format of the SHOW command is</a:t>
            </a:r>
            <a:r>
              <a:rPr lang="th-TH" altLang="en-US" sz="2000" dirty="0"/>
              <a:t>:</a:t>
            </a:r>
          </a:p>
          <a:p>
            <a:pPr marL="800100" lvl="1" indent="-342900">
              <a:lnSpc>
                <a:spcPct val="80000"/>
              </a:lnSpc>
              <a:spcBef>
                <a:spcPts val="0"/>
              </a:spcBef>
              <a:spcAft>
                <a:spcPts val="0"/>
              </a:spcAft>
              <a:buFont typeface="Arial" panose="020B0604020202020204" pitchFamily="34" charset="0"/>
              <a:buChar char="•"/>
            </a:pPr>
            <a:r>
              <a:rPr lang="en-US" altLang="en-US" dirty="0"/>
              <a:t>SH[OW]</a:t>
            </a:r>
          </a:p>
          <a:p>
            <a:pPr marL="800100" lvl="1" indent="-342900">
              <a:lnSpc>
                <a:spcPct val="80000"/>
              </a:lnSpc>
              <a:spcBef>
                <a:spcPts val="0"/>
              </a:spcBef>
              <a:spcAft>
                <a:spcPts val="0"/>
              </a:spcAft>
              <a:buFont typeface="Arial" panose="020B0604020202020204" pitchFamily="34" charset="0"/>
              <a:buChar char="•"/>
            </a:pPr>
            <a:r>
              <a:rPr lang="en-US" altLang="en-US" dirty="0"/>
              <a:t>SH[OW] -A[LL]</a:t>
            </a:r>
          </a:p>
          <a:p>
            <a:pPr marL="800100" lvl="1" indent="-342900">
              <a:lnSpc>
                <a:spcPct val="80000"/>
              </a:lnSpc>
              <a:spcBef>
                <a:spcPts val="0"/>
              </a:spcBef>
              <a:spcAft>
                <a:spcPts val="0"/>
              </a:spcAft>
              <a:buFont typeface="Arial" panose="020B0604020202020204" pitchFamily="34" charset="0"/>
              <a:buChar char="•"/>
            </a:pPr>
            <a:r>
              <a:rPr lang="en-US" altLang="en-US" dirty="0"/>
              <a:t>SH[OW] -C[OMMAND] -F[ILE]=[</a:t>
            </a:r>
            <a:r>
              <a:rPr lang="en-US" altLang="en-US" dirty="0" err="1"/>
              <a:t>gde</a:t>
            </a:r>
            <a:r>
              <a:rPr lang="en-US" altLang="en-US" dirty="0"/>
              <a:t>-command-file]</a:t>
            </a:r>
          </a:p>
          <a:p>
            <a:pPr marL="800100" lvl="1" indent="-342900">
              <a:lnSpc>
                <a:spcPct val="80000"/>
              </a:lnSpc>
              <a:spcBef>
                <a:spcPts val="0"/>
              </a:spcBef>
              <a:spcAft>
                <a:spcPts val="0"/>
              </a:spcAft>
              <a:buFont typeface="Arial" panose="020B0604020202020204" pitchFamily="34" charset="0"/>
              <a:buChar char="•"/>
            </a:pPr>
            <a:r>
              <a:rPr lang="en-US" altLang="en-US" dirty="0"/>
              <a:t>SH</a:t>
            </a:r>
            <a:r>
              <a:rPr lang="th-TH" altLang="en-US" dirty="0"/>
              <a:t>[</a:t>
            </a:r>
            <a:r>
              <a:rPr lang="en-US" altLang="en-US" dirty="0"/>
              <a:t>OW</a:t>
            </a:r>
            <a:r>
              <a:rPr lang="th-TH" altLang="en-US" dirty="0"/>
              <a:t>] -</a:t>
            </a:r>
            <a:r>
              <a:rPr lang="en-US" altLang="en-US" dirty="0"/>
              <a:t>N</a:t>
            </a:r>
            <a:r>
              <a:rPr lang="th-TH" altLang="en-US" dirty="0"/>
              <a:t>[</a:t>
            </a:r>
            <a:r>
              <a:rPr lang="en-US" altLang="en-US" dirty="0"/>
              <a:t>AME</a:t>
            </a:r>
            <a:r>
              <a:rPr lang="th-TH" altLang="en-US" dirty="0"/>
              <a:t>] [</a:t>
            </a:r>
            <a:r>
              <a:rPr lang="en-US" altLang="en-US" dirty="0"/>
              <a:t>name</a:t>
            </a:r>
            <a:r>
              <a:rPr lang="th-TH" altLang="en-US" dirty="0"/>
              <a:t>-</a:t>
            </a:r>
            <a:r>
              <a:rPr lang="en-US" altLang="en-US" dirty="0"/>
              <a:t>space</a:t>
            </a:r>
            <a:r>
              <a:rPr lang="th-TH" altLang="en-US" dirty="0"/>
              <a:t>] </a:t>
            </a:r>
            <a:endParaRPr lang="en-US" altLang="en-US" dirty="0"/>
          </a:p>
          <a:p>
            <a:pPr marL="800100" lvl="1" indent="-342900">
              <a:lnSpc>
                <a:spcPct val="80000"/>
              </a:lnSpc>
              <a:spcBef>
                <a:spcPts val="0"/>
              </a:spcBef>
              <a:spcAft>
                <a:spcPts val="0"/>
              </a:spcAft>
              <a:buFont typeface="Arial" panose="020B0604020202020204" pitchFamily="34" charset="0"/>
              <a:buChar char="•"/>
            </a:pPr>
            <a:r>
              <a:rPr lang="en-US" altLang="en-US" dirty="0"/>
              <a:t>SH</a:t>
            </a:r>
            <a:r>
              <a:rPr lang="th-TH" altLang="en-US" dirty="0"/>
              <a:t>[</a:t>
            </a:r>
            <a:r>
              <a:rPr lang="en-US" altLang="en-US" dirty="0"/>
              <a:t>OW</a:t>
            </a:r>
            <a:r>
              <a:rPr lang="th-TH" altLang="en-US" dirty="0"/>
              <a:t>] -</a:t>
            </a:r>
            <a:r>
              <a:rPr lang="en-US" altLang="en-US" dirty="0"/>
              <a:t>R</a:t>
            </a:r>
            <a:r>
              <a:rPr lang="th-TH" altLang="en-US" dirty="0"/>
              <a:t>[</a:t>
            </a:r>
            <a:r>
              <a:rPr lang="en-US" altLang="en-US" dirty="0"/>
              <a:t>EGION</a:t>
            </a:r>
            <a:r>
              <a:rPr lang="th-TH" altLang="en-US" dirty="0"/>
              <a:t>] [</a:t>
            </a:r>
            <a:r>
              <a:rPr lang="en-US" altLang="en-US" dirty="0"/>
              <a:t>region</a:t>
            </a:r>
            <a:r>
              <a:rPr lang="th-TH" altLang="en-US" dirty="0"/>
              <a:t>-</a:t>
            </a:r>
            <a:r>
              <a:rPr lang="en-US" altLang="en-US" dirty="0"/>
              <a:t>name</a:t>
            </a:r>
            <a:r>
              <a:rPr lang="th-TH" altLang="en-US" dirty="0"/>
              <a:t>] </a:t>
            </a:r>
            <a:endParaRPr lang="en-US" altLang="en-US" dirty="0"/>
          </a:p>
          <a:p>
            <a:pPr marL="800100" lvl="1" indent="-342900">
              <a:lnSpc>
                <a:spcPct val="80000"/>
              </a:lnSpc>
              <a:spcBef>
                <a:spcPts val="0"/>
              </a:spcBef>
              <a:spcAft>
                <a:spcPts val="0"/>
              </a:spcAft>
              <a:buFont typeface="Arial" panose="020B0604020202020204" pitchFamily="34" charset="0"/>
              <a:buChar char="•"/>
            </a:pPr>
            <a:r>
              <a:rPr lang="en-US" altLang="en-US" dirty="0"/>
              <a:t>SH</a:t>
            </a:r>
            <a:r>
              <a:rPr lang="th-TH" altLang="en-US" dirty="0"/>
              <a:t>[</a:t>
            </a:r>
            <a:r>
              <a:rPr lang="en-US" altLang="en-US" dirty="0"/>
              <a:t>OW</a:t>
            </a:r>
            <a:r>
              <a:rPr lang="th-TH" altLang="en-US" dirty="0"/>
              <a:t>] -</a:t>
            </a:r>
            <a:r>
              <a:rPr lang="en-US" altLang="en-US" dirty="0"/>
              <a:t>S</a:t>
            </a:r>
            <a:r>
              <a:rPr lang="th-TH" altLang="en-US" dirty="0"/>
              <a:t>[</a:t>
            </a:r>
            <a:r>
              <a:rPr lang="en-US" altLang="en-US" dirty="0"/>
              <a:t>EGMENT</a:t>
            </a:r>
            <a:r>
              <a:rPr lang="th-TH" altLang="en-US" dirty="0"/>
              <a:t>] [</a:t>
            </a:r>
            <a:r>
              <a:rPr lang="en-US" altLang="en-US" dirty="0"/>
              <a:t>segment</a:t>
            </a:r>
            <a:r>
              <a:rPr lang="th-TH" altLang="en-US" dirty="0"/>
              <a:t>-</a:t>
            </a:r>
            <a:r>
              <a:rPr lang="en-US" altLang="en-US" dirty="0"/>
              <a:t>name</a:t>
            </a:r>
            <a:r>
              <a:rPr lang="th-TH" altLang="en-US" dirty="0"/>
              <a:t>] </a:t>
            </a:r>
            <a:endParaRPr lang="en-US" altLang="en-US" dirty="0"/>
          </a:p>
          <a:p>
            <a:pPr marL="800100" lvl="1" indent="-342900">
              <a:lnSpc>
                <a:spcPct val="80000"/>
              </a:lnSpc>
              <a:spcBef>
                <a:spcPts val="0"/>
              </a:spcBef>
              <a:spcAft>
                <a:spcPts val="0"/>
              </a:spcAft>
              <a:buFont typeface="Arial" panose="020B0604020202020204" pitchFamily="34" charset="0"/>
              <a:buChar char="•"/>
            </a:pPr>
            <a:r>
              <a:rPr lang="en-US" altLang="en-US" dirty="0"/>
              <a:t>SH</a:t>
            </a:r>
            <a:r>
              <a:rPr lang="th-TH" altLang="en-US" dirty="0"/>
              <a:t>[</a:t>
            </a:r>
            <a:r>
              <a:rPr lang="en-US" altLang="en-US" dirty="0"/>
              <a:t>OW</a:t>
            </a:r>
            <a:r>
              <a:rPr lang="th-TH" altLang="en-US" dirty="0"/>
              <a:t>] -</a:t>
            </a:r>
            <a:r>
              <a:rPr lang="en-US" altLang="en-US" dirty="0"/>
              <a:t>M</a:t>
            </a:r>
            <a:r>
              <a:rPr lang="th-TH" altLang="en-US" dirty="0"/>
              <a:t>[</a:t>
            </a:r>
            <a:r>
              <a:rPr lang="en-US" altLang="en-US" dirty="0"/>
              <a:t>AP</a:t>
            </a:r>
            <a:r>
              <a:rPr lang="th-TH" altLang="en-US" dirty="0"/>
              <a:t>] [</a:t>
            </a:r>
            <a:r>
              <a:rPr lang="en-US" altLang="en-US" dirty="0"/>
              <a:t>R</a:t>
            </a:r>
            <a:r>
              <a:rPr lang="th-TH" altLang="en-US" dirty="0"/>
              <a:t>[</a:t>
            </a:r>
            <a:r>
              <a:rPr lang="en-US" altLang="en-US" dirty="0"/>
              <a:t>EGION</a:t>
            </a:r>
            <a:r>
              <a:rPr lang="th-TH" altLang="en-US" dirty="0"/>
              <a:t>]=</a:t>
            </a:r>
            <a:r>
              <a:rPr lang="en-US" altLang="en-US" dirty="0"/>
              <a:t>region</a:t>
            </a:r>
            <a:r>
              <a:rPr lang="th-TH" altLang="en-US" dirty="0"/>
              <a:t>-</a:t>
            </a:r>
            <a:r>
              <a:rPr lang="en-US" altLang="en-US" dirty="0"/>
              <a:t>name</a:t>
            </a:r>
            <a:r>
              <a:rPr lang="th-TH" altLang="en-US" dirty="0"/>
              <a:t>] </a:t>
            </a:r>
            <a:endParaRPr lang="en-US" altLang="en-US" dirty="0"/>
          </a:p>
          <a:p>
            <a:pPr marL="800100" lvl="1" indent="-342900">
              <a:lnSpc>
                <a:spcPct val="80000"/>
              </a:lnSpc>
              <a:spcBef>
                <a:spcPts val="0"/>
              </a:spcBef>
              <a:spcAft>
                <a:spcPts val="0"/>
              </a:spcAft>
              <a:buFont typeface="Arial" panose="020B0604020202020204" pitchFamily="34" charset="0"/>
              <a:buChar char="•"/>
            </a:pPr>
            <a:r>
              <a:rPr lang="en-US" altLang="en-US" dirty="0"/>
              <a:t>SH</a:t>
            </a:r>
            <a:r>
              <a:rPr lang="th-TH" altLang="en-US" dirty="0"/>
              <a:t>[</a:t>
            </a:r>
            <a:r>
              <a:rPr lang="en-US" altLang="en-US" dirty="0"/>
              <a:t>OW</a:t>
            </a:r>
            <a:r>
              <a:rPr lang="th-TH" altLang="en-US" dirty="0"/>
              <a:t>] -</a:t>
            </a:r>
            <a:r>
              <a:rPr lang="en-US" altLang="en-US" dirty="0"/>
              <a:t>T</a:t>
            </a:r>
            <a:r>
              <a:rPr lang="th-TH" altLang="en-US" dirty="0"/>
              <a:t>[</a:t>
            </a:r>
            <a:r>
              <a:rPr lang="en-US" altLang="en-US" dirty="0"/>
              <a:t>EMPLATE</a:t>
            </a:r>
            <a:r>
              <a:rPr lang="th-TH" altLang="en-US" dirty="0"/>
              <a:t>] </a:t>
            </a:r>
            <a:endParaRPr lang="en-US" altLang="en-US" dirty="0"/>
          </a:p>
          <a:p>
            <a:pPr marL="800100" lvl="1" indent="-342900">
              <a:lnSpc>
                <a:spcPct val="80000"/>
              </a:lnSpc>
              <a:spcBef>
                <a:spcPts val="0"/>
              </a:spcBef>
              <a:spcAft>
                <a:spcPts val="0"/>
              </a:spcAft>
              <a:buFont typeface="Arial" panose="020B0604020202020204" pitchFamily="34" charset="0"/>
              <a:buChar char="•"/>
            </a:pPr>
            <a:r>
              <a:rPr lang="en-US" altLang="en-US" dirty="0"/>
              <a:t>SH</a:t>
            </a:r>
            <a:r>
              <a:rPr lang="th-TH" altLang="en-US" dirty="0"/>
              <a:t>[</a:t>
            </a:r>
            <a:r>
              <a:rPr lang="en-US" altLang="en-US" dirty="0"/>
              <a:t>OW</a:t>
            </a:r>
            <a:r>
              <a:rPr lang="th-TH" altLang="en-US" dirty="0"/>
              <a:t>] -</a:t>
            </a:r>
            <a:r>
              <a:rPr lang="en-US" altLang="en-US" dirty="0"/>
              <a:t>A</a:t>
            </a:r>
            <a:r>
              <a:rPr lang="th-TH" altLang="en-US" dirty="0"/>
              <a:t>[</a:t>
            </a:r>
            <a:r>
              <a:rPr lang="en-US" altLang="en-US" dirty="0"/>
              <a:t>LL</a:t>
            </a:r>
            <a:r>
              <a:rPr lang="th-TH" altLang="en-US" dirty="0"/>
              <a:t>] </a:t>
            </a:r>
          </a:p>
          <a:p>
            <a:pPr>
              <a:spcAft>
                <a:spcPts val="0"/>
              </a:spcAft>
            </a:pPr>
            <a:endParaRPr lang="en-US" sz="2000" dirty="0"/>
          </a:p>
        </p:txBody>
      </p:sp>
      <p:sp>
        <p:nvSpPr>
          <p:cNvPr id="4" name="Date Placeholder 3"/>
          <p:cNvSpPr>
            <a:spLocks noGrp="1"/>
          </p:cNvSpPr>
          <p:nvPr>
            <p:ph type="dt" sz="half" idx="10"/>
          </p:nvPr>
        </p:nvSpPr>
        <p:spPr/>
        <p:txBody>
          <a:bodyPr/>
          <a:lstStyle/>
          <a:p>
            <a:r>
              <a:rPr lang="en-US"/>
              <a:t>18-Dec-19</a:t>
            </a:r>
            <a:endParaRPr lang="de-DE"/>
          </a:p>
        </p:txBody>
      </p:sp>
      <p:sp>
        <p:nvSpPr>
          <p:cNvPr id="5" name="Footer Placeholder 4"/>
          <p:cNvSpPr>
            <a:spLocks noGrp="1"/>
          </p:cNvSpPr>
          <p:nvPr>
            <p:ph type="ftr" sz="quarter" idx="11"/>
          </p:nvPr>
        </p:nvSpPr>
        <p:spPr/>
        <p:txBody>
          <a:bodyPr/>
          <a:lstStyle/>
          <a:p>
            <a:r>
              <a:rPr lang="de-DE"/>
              <a:t>YottaDB Foundation</a:t>
            </a:r>
          </a:p>
        </p:txBody>
      </p:sp>
      <p:sp>
        <p:nvSpPr>
          <p:cNvPr id="6" name="Slide Number Placeholder 5"/>
          <p:cNvSpPr>
            <a:spLocks noGrp="1"/>
          </p:cNvSpPr>
          <p:nvPr>
            <p:ph type="sldNum" sz="quarter" idx="12"/>
          </p:nvPr>
        </p:nvSpPr>
        <p:spPr/>
        <p:txBody>
          <a:bodyPr/>
          <a:lstStyle/>
          <a:p>
            <a:fld id="{5C3B061B-9F90-499E-9525-91E51689BDCC}" type="slidenum">
              <a:rPr lang="de-DE" smtClean="0"/>
              <a:pPr/>
              <a:t>87</a:t>
            </a:fld>
            <a:endParaRPr lang="de-DE" dirty="0"/>
          </a:p>
        </p:txBody>
      </p:sp>
    </p:spTree>
    <p:extLst>
      <p:ext uri="{BB962C8B-B14F-4D97-AF65-F5344CB8AC3E}">
        <p14:creationId xmlns:p14="http://schemas.microsoft.com/office/powerpoint/2010/main" val="540490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en-US" dirty="0"/>
              <a:t>GDE Example</a:t>
            </a:r>
            <a:endParaRPr lang="th-TH" altLang="en-US" dirty="0"/>
          </a:p>
        </p:txBody>
      </p:sp>
      <p:sp>
        <p:nvSpPr>
          <p:cNvPr id="2" name="Content Placeholder 1"/>
          <p:cNvSpPr>
            <a:spLocks noGrp="1"/>
          </p:cNvSpPr>
          <p:nvPr>
            <p:ph idx="14"/>
          </p:nvPr>
        </p:nvSpPr>
        <p:spPr>
          <a:xfrm>
            <a:off x="1786775" y="1876926"/>
            <a:ext cx="7905866" cy="3242511"/>
          </a:xfrm>
        </p:spPr>
        <p:txBody>
          <a:bodyPr/>
          <a:lstStyle/>
          <a:p>
            <a:pPr>
              <a:buFont typeface="Times New Roman" panose="02020603050405020304" pitchFamily="18" charset="0"/>
              <a:buChar char="•"/>
            </a:pPr>
            <a:r>
              <a:rPr lang="en-US" altLang="en-US" dirty="0"/>
              <a:t>The example below is intended to illustrate how the GDE utility delineates the mapping schema of the example provided above</a:t>
            </a:r>
            <a:r>
              <a:rPr lang="th-TH" altLang="en-US" dirty="0"/>
              <a:t>.  </a:t>
            </a:r>
            <a:r>
              <a:rPr lang="en-US" altLang="en-US" dirty="0"/>
              <a:t>In this example, we are using two database files, UBG and TBLS</a:t>
            </a:r>
            <a:r>
              <a:rPr lang="th-TH" altLang="en-US" dirty="0"/>
              <a:t>.  (</a:t>
            </a:r>
            <a:r>
              <a:rPr lang="en-US" altLang="en-US" dirty="0"/>
              <a:t>Actual schema will vary depending upon an individual institution’s needs</a:t>
            </a:r>
            <a:r>
              <a:rPr lang="th-TH" altLang="en-US" dirty="0"/>
              <a:t>.)</a:t>
            </a:r>
          </a:p>
          <a:p>
            <a:pPr>
              <a:buFont typeface="Times New Roman" panose="02020603050405020304" pitchFamily="18" charset="0"/>
              <a:buChar char="•"/>
            </a:pPr>
            <a:endParaRPr lang="th-TH" altLang="en-US" dirty="0"/>
          </a:p>
          <a:p>
            <a:pPr lvl="1"/>
            <a:r>
              <a:rPr lang="en-US" altLang="en-US" i="1" dirty="0"/>
              <a:t>GDE&gt; Show</a:t>
            </a:r>
            <a:endParaRPr lang="th-TH" altLang="en-US" i="1" dirty="0"/>
          </a:p>
          <a:p>
            <a:endParaRPr lang="en-US" dirty="0"/>
          </a:p>
        </p:txBody>
      </p:sp>
      <p:sp>
        <p:nvSpPr>
          <p:cNvPr id="3" name="Date Placeholder 2"/>
          <p:cNvSpPr>
            <a:spLocks noGrp="1"/>
          </p:cNvSpPr>
          <p:nvPr>
            <p:ph type="dt" sz="half" idx="10"/>
          </p:nvPr>
        </p:nvSpPr>
        <p:spPr/>
        <p:txBody>
          <a:bodyPr/>
          <a:lstStyle/>
          <a:p>
            <a:r>
              <a:rPr lang="en-US"/>
              <a:t>18-Dec-19</a:t>
            </a:r>
            <a:endParaRPr lang="de-DE"/>
          </a:p>
        </p:txBody>
      </p:sp>
      <p:sp>
        <p:nvSpPr>
          <p:cNvPr id="4" name="Footer Placeholder 3"/>
          <p:cNvSpPr>
            <a:spLocks noGrp="1"/>
          </p:cNvSpPr>
          <p:nvPr>
            <p:ph type="ftr" sz="quarter" idx="11"/>
          </p:nvPr>
        </p:nvSpPr>
        <p:spPr/>
        <p:txBody>
          <a:bodyPr/>
          <a:lstStyle/>
          <a:p>
            <a:r>
              <a:rPr lang="de-DE"/>
              <a:t>YottaDB Foundation</a:t>
            </a:r>
          </a:p>
        </p:txBody>
      </p:sp>
      <p:sp>
        <p:nvSpPr>
          <p:cNvPr id="5" name="Slide Number Placeholder 4"/>
          <p:cNvSpPr>
            <a:spLocks noGrp="1"/>
          </p:cNvSpPr>
          <p:nvPr>
            <p:ph type="sldNum" sz="quarter" idx="12"/>
          </p:nvPr>
        </p:nvSpPr>
        <p:spPr/>
        <p:txBody>
          <a:bodyPr/>
          <a:lstStyle/>
          <a:p>
            <a:fld id="{5C3B061B-9F90-499E-9525-91E51689BDCC}" type="slidenum">
              <a:rPr lang="de-DE" smtClean="0"/>
              <a:pPr/>
              <a:t>88</a:t>
            </a:fld>
            <a:endParaRPr lang="de-DE" dirty="0"/>
          </a:p>
        </p:txBody>
      </p:sp>
    </p:spTree>
    <p:extLst>
      <p:ext uri="{BB962C8B-B14F-4D97-AF65-F5344CB8AC3E}">
        <p14:creationId xmlns:p14="http://schemas.microsoft.com/office/powerpoint/2010/main" val="21527904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en-US" dirty="0">
                <a:solidFill>
                  <a:srgbClr val="000000"/>
                </a:solidFill>
              </a:rPr>
              <a:t>GDE Example (Result)</a:t>
            </a:r>
            <a:endParaRPr lang="th-TH" altLang="en-US" dirty="0">
              <a:solidFill>
                <a:srgbClr val="000000"/>
              </a:solidFill>
            </a:endParaRPr>
          </a:p>
        </p:txBody>
      </p:sp>
      <p:pic>
        <p:nvPicPr>
          <p:cNvPr id="4" name="Content Placeholder 3"/>
          <p:cNvPicPr>
            <a:picLocks noGrp="1" noChangeAspect="1"/>
          </p:cNvPicPr>
          <p:nvPr>
            <p:ph idx="14"/>
          </p:nvPr>
        </p:nvPicPr>
        <p:blipFill>
          <a:blip r:embed="rId2"/>
          <a:stretch>
            <a:fillRect/>
          </a:stretch>
        </p:blipFill>
        <p:spPr>
          <a:xfrm>
            <a:off x="2908206" y="1287195"/>
            <a:ext cx="5192183" cy="5000325"/>
          </a:xfrm>
          <a:prstGeom prst="rect">
            <a:avLst/>
          </a:prstGeom>
        </p:spPr>
      </p:pic>
      <p:sp>
        <p:nvSpPr>
          <p:cNvPr id="5" name="Date Placeholder 4"/>
          <p:cNvSpPr>
            <a:spLocks noGrp="1"/>
          </p:cNvSpPr>
          <p:nvPr>
            <p:ph type="dt" sz="half" idx="10"/>
          </p:nvPr>
        </p:nvSpPr>
        <p:spPr/>
        <p:txBody>
          <a:bodyPr/>
          <a:lstStyle/>
          <a:p>
            <a:r>
              <a:rPr lang="en-US"/>
              <a:t>18-Dec-19</a:t>
            </a:r>
            <a:endParaRPr lang="de-DE"/>
          </a:p>
        </p:txBody>
      </p:sp>
      <p:sp>
        <p:nvSpPr>
          <p:cNvPr id="6" name="Footer Placeholder 5"/>
          <p:cNvSpPr>
            <a:spLocks noGrp="1"/>
          </p:cNvSpPr>
          <p:nvPr>
            <p:ph type="ftr" sz="quarter" idx="11"/>
          </p:nvPr>
        </p:nvSpPr>
        <p:spPr/>
        <p:txBody>
          <a:bodyPr/>
          <a:lstStyle/>
          <a:p>
            <a:r>
              <a:rPr lang="de-DE"/>
              <a:t>YottaDB Foundation</a:t>
            </a:r>
          </a:p>
        </p:txBody>
      </p:sp>
      <p:sp>
        <p:nvSpPr>
          <p:cNvPr id="7" name="Slide Number Placeholder 6"/>
          <p:cNvSpPr>
            <a:spLocks noGrp="1"/>
          </p:cNvSpPr>
          <p:nvPr>
            <p:ph type="sldNum" sz="quarter" idx="12"/>
          </p:nvPr>
        </p:nvSpPr>
        <p:spPr/>
        <p:txBody>
          <a:bodyPr/>
          <a:lstStyle/>
          <a:p>
            <a:fld id="{5C3B061B-9F90-499E-9525-91E51689BDCC}" type="slidenum">
              <a:rPr lang="de-DE" smtClean="0"/>
              <a:pPr/>
              <a:t>89</a:t>
            </a:fld>
            <a:endParaRPr lang="de-DE" dirty="0"/>
          </a:p>
        </p:txBody>
      </p:sp>
    </p:spTree>
    <p:extLst>
      <p:ext uri="{BB962C8B-B14F-4D97-AF65-F5344CB8AC3E}">
        <p14:creationId xmlns:p14="http://schemas.microsoft.com/office/powerpoint/2010/main" val="824649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FEFB-9B61-3A4F-8B8C-C86ECB1EAD2B}"/>
              </a:ext>
            </a:extLst>
          </p:cNvPr>
          <p:cNvSpPr>
            <a:spLocks noGrp="1"/>
          </p:cNvSpPr>
          <p:nvPr>
            <p:ph type="title"/>
          </p:nvPr>
        </p:nvSpPr>
        <p:spPr/>
        <p:txBody>
          <a:bodyPr/>
          <a:lstStyle/>
          <a:p>
            <a:r>
              <a:rPr lang="en-US" dirty="0"/>
              <a:t>Wide-Column Stores</a:t>
            </a:r>
          </a:p>
        </p:txBody>
      </p:sp>
      <p:sp>
        <p:nvSpPr>
          <p:cNvPr id="3" name="Date Placeholder 2">
            <a:extLst>
              <a:ext uri="{FF2B5EF4-FFF2-40B4-BE49-F238E27FC236}">
                <a16:creationId xmlns:a16="http://schemas.microsoft.com/office/drawing/2014/main" id="{9FAD6395-92AA-BC4E-91B6-F21A4735511E}"/>
              </a:ext>
            </a:extLst>
          </p:cNvPr>
          <p:cNvSpPr>
            <a:spLocks noGrp="1"/>
          </p:cNvSpPr>
          <p:nvPr>
            <p:ph type="dt" sz="half" idx="10"/>
          </p:nvPr>
        </p:nvSpPr>
        <p:spPr/>
        <p:txBody>
          <a:bodyPr/>
          <a:lstStyle/>
          <a:p>
            <a:r>
              <a:rPr lang="en-US"/>
              <a:t>18-Dec-19</a:t>
            </a:r>
            <a:endParaRPr lang="de-DE"/>
          </a:p>
        </p:txBody>
      </p:sp>
      <p:sp>
        <p:nvSpPr>
          <p:cNvPr id="4" name="Footer Placeholder 3">
            <a:extLst>
              <a:ext uri="{FF2B5EF4-FFF2-40B4-BE49-F238E27FC236}">
                <a16:creationId xmlns:a16="http://schemas.microsoft.com/office/drawing/2014/main" id="{E9836893-000E-814B-9DE2-96461C224CE1}"/>
              </a:ext>
            </a:extLst>
          </p:cNvPr>
          <p:cNvSpPr>
            <a:spLocks noGrp="1"/>
          </p:cNvSpPr>
          <p:nvPr>
            <p:ph type="ftr" sz="quarter" idx="11"/>
          </p:nvPr>
        </p:nvSpPr>
        <p:spPr/>
        <p:txBody>
          <a:bodyPr/>
          <a:lstStyle/>
          <a:p>
            <a:r>
              <a:rPr lang="de-DE"/>
              <a:t>YottaDB Foundation</a:t>
            </a:r>
          </a:p>
        </p:txBody>
      </p:sp>
      <p:sp>
        <p:nvSpPr>
          <p:cNvPr id="5" name="Slide Number Placeholder 4">
            <a:extLst>
              <a:ext uri="{FF2B5EF4-FFF2-40B4-BE49-F238E27FC236}">
                <a16:creationId xmlns:a16="http://schemas.microsoft.com/office/drawing/2014/main" id="{C84D9349-97A8-8347-88D0-2339A9C9CD9F}"/>
              </a:ext>
            </a:extLst>
          </p:cNvPr>
          <p:cNvSpPr>
            <a:spLocks noGrp="1"/>
          </p:cNvSpPr>
          <p:nvPr>
            <p:ph type="sldNum" sz="quarter" idx="12"/>
          </p:nvPr>
        </p:nvSpPr>
        <p:spPr/>
        <p:txBody>
          <a:bodyPr/>
          <a:lstStyle/>
          <a:p>
            <a:fld id="{5C3B061B-9F90-499E-9525-91E51689BDCC}" type="slidenum">
              <a:rPr lang="de-DE" smtClean="0"/>
              <a:pPr/>
              <a:t>9</a:t>
            </a:fld>
            <a:endParaRPr lang="de-DE" dirty="0"/>
          </a:p>
        </p:txBody>
      </p:sp>
      <p:sp>
        <p:nvSpPr>
          <p:cNvPr id="7" name="Content Placeholder 6">
            <a:extLst>
              <a:ext uri="{FF2B5EF4-FFF2-40B4-BE49-F238E27FC236}">
                <a16:creationId xmlns:a16="http://schemas.microsoft.com/office/drawing/2014/main" id="{3AB4C678-4774-554E-8941-F253F92889D6}"/>
              </a:ext>
            </a:extLst>
          </p:cNvPr>
          <p:cNvSpPr>
            <a:spLocks noGrp="1"/>
          </p:cNvSpPr>
          <p:nvPr>
            <p:ph idx="14"/>
          </p:nvPr>
        </p:nvSpPr>
        <p:spPr>
          <a:xfrm>
            <a:off x="1786775" y="1527717"/>
            <a:ext cx="7905866" cy="4072983"/>
          </a:xfrm>
        </p:spPr>
        <p:txBody>
          <a:bodyPr/>
          <a:lstStyle/>
          <a:p>
            <a:pPr marL="342900" indent="-342900">
              <a:buFont typeface="Arial" panose="020B0604020202020204" pitchFamily="34" charset="0"/>
              <a:buChar char="•"/>
            </a:pPr>
            <a:r>
              <a:rPr lang="en-US" dirty="0"/>
              <a:t>Wide-column stores are fast and can be nearly as simple as key-value stores. </a:t>
            </a:r>
          </a:p>
          <a:p>
            <a:pPr marL="342900" indent="-342900">
              <a:buFont typeface="Arial" panose="020B0604020202020204" pitchFamily="34" charset="0"/>
              <a:buChar char="•"/>
            </a:pPr>
            <a:r>
              <a:rPr lang="en-US" dirty="0"/>
              <a:t>They include a primary key, an optional secondary key, and anything stored as a value. Also called column stores</a:t>
            </a:r>
          </a:p>
        </p:txBody>
      </p:sp>
      <p:pic>
        <p:nvPicPr>
          <p:cNvPr id="8" name="Picture 7">
            <a:extLst>
              <a:ext uri="{FF2B5EF4-FFF2-40B4-BE49-F238E27FC236}">
                <a16:creationId xmlns:a16="http://schemas.microsoft.com/office/drawing/2014/main" id="{30C3FB65-B7EF-F446-B073-30C9B06CA718}"/>
              </a:ext>
            </a:extLst>
          </p:cNvPr>
          <p:cNvPicPr>
            <a:picLocks noChangeAspect="1"/>
          </p:cNvPicPr>
          <p:nvPr/>
        </p:nvPicPr>
        <p:blipFill>
          <a:blip r:embed="rId2"/>
          <a:stretch>
            <a:fillRect/>
          </a:stretch>
        </p:blipFill>
        <p:spPr>
          <a:xfrm>
            <a:off x="6414377" y="2740974"/>
            <a:ext cx="5120113" cy="3358265"/>
          </a:xfrm>
          <a:prstGeom prst="rect">
            <a:avLst/>
          </a:prstGeom>
        </p:spPr>
      </p:pic>
    </p:spTree>
    <p:extLst>
      <p:ext uri="{BB962C8B-B14F-4D97-AF65-F5344CB8AC3E}">
        <p14:creationId xmlns:p14="http://schemas.microsoft.com/office/powerpoint/2010/main" val="29817332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nchor="ctr"/>
          <a:lstStyle/>
          <a:p>
            <a:r>
              <a:rPr lang="en-US" altLang="en-US" sz="3200" dirty="0"/>
              <a:t>Question and Answer</a:t>
            </a:r>
            <a:br>
              <a:rPr lang="en-US" altLang="en-US" sz="3200" dirty="0"/>
            </a:br>
            <a:endParaRPr lang="th-TH" altLang="en-US" sz="3200" dirty="0"/>
          </a:p>
        </p:txBody>
      </p:sp>
      <p:sp>
        <p:nvSpPr>
          <p:cNvPr id="5" name="Date Placeholder 4"/>
          <p:cNvSpPr>
            <a:spLocks noGrp="1"/>
          </p:cNvSpPr>
          <p:nvPr>
            <p:ph type="dt" sz="half" idx="10"/>
          </p:nvPr>
        </p:nvSpPr>
        <p:spPr/>
        <p:txBody>
          <a:bodyPr/>
          <a:lstStyle/>
          <a:p>
            <a:r>
              <a:rPr lang="en-US"/>
              <a:t>18-Dec-19</a:t>
            </a:r>
            <a:endParaRPr lang="de-DE"/>
          </a:p>
        </p:txBody>
      </p:sp>
      <p:sp>
        <p:nvSpPr>
          <p:cNvPr id="6" name="Footer Placeholder 5"/>
          <p:cNvSpPr>
            <a:spLocks noGrp="1"/>
          </p:cNvSpPr>
          <p:nvPr>
            <p:ph type="ftr" sz="quarter" idx="11"/>
          </p:nvPr>
        </p:nvSpPr>
        <p:spPr/>
        <p:txBody>
          <a:bodyPr/>
          <a:lstStyle/>
          <a:p>
            <a:r>
              <a:rPr lang="de-DE"/>
              <a:t>YottaDB Foundation</a:t>
            </a:r>
          </a:p>
        </p:txBody>
      </p:sp>
      <p:sp>
        <p:nvSpPr>
          <p:cNvPr id="7" name="Slide Number Placeholder 6"/>
          <p:cNvSpPr>
            <a:spLocks noGrp="1"/>
          </p:cNvSpPr>
          <p:nvPr>
            <p:ph type="sldNum" sz="quarter" idx="12"/>
          </p:nvPr>
        </p:nvSpPr>
        <p:spPr/>
        <p:txBody>
          <a:bodyPr/>
          <a:lstStyle/>
          <a:p>
            <a:fld id="{5C3B061B-9F90-499E-9525-91E51689BDCC}" type="slidenum">
              <a:rPr lang="de-DE" smtClean="0"/>
              <a:pPr/>
              <a:t>90</a:t>
            </a:fld>
            <a:endParaRPr lang="de-DE" dirty="0"/>
          </a:p>
        </p:txBody>
      </p:sp>
    </p:spTree>
    <p:extLst>
      <p:ext uri="{BB962C8B-B14F-4D97-AF65-F5344CB8AC3E}">
        <p14:creationId xmlns:p14="http://schemas.microsoft.com/office/powerpoint/2010/main" val="3392517853"/>
      </p:ext>
    </p:extLst>
  </p:cSld>
  <p:clrMapOvr>
    <a:masterClrMapping/>
  </p:clrMapOvr>
</p:sld>
</file>

<file path=ppt/theme/theme1.xml><?xml version="1.0" encoding="utf-8"?>
<a:theme xmlns:a="http://schemas.openxmlformats.org/drawingml/2006/main" name="Office Theme">
  <a:themeElements>
    <a:clrScheme name="TN">
      <a:dk1>
        <a:srgbClr val="636363"/>
      </a:dk1>
      <a:lt1>
        <a:sysClr val="window" lastClr="FFFFFF"/>
      </a:lt1>
      <a:dk2>
        <a:srgbClr val="636363"/>
      </a:dk2>
      <a:lt2>
        <a:srgbClr val="E7E6E6"/>
      </a:lt2>
      <a:accent1>
        <a:srgbClr val="C1D528"/>
      </a:accent1>
      <a:accent2>
        <a:srgbClr val="3FB7C5"/>
      </a:accent2>
      <a:accent3>
        <a:srgbClr val="40AF78"/>
      </a:accent3>
      <a:accent4>
        <a:srgbClr val="AB3661"/>
      </a:accent4>
      <a:accent5>
        <a:srgbClr val="3C0B4E"/>
      </a:accent5>
      <a:accent6>
        <a:srgbClr val="005A8C"/>
      </a:accent6>
      <a:hlink>
        <a:srgbClr val="C1D528"/>
      </a:hlink>
      <a:folHlink>
        <a:srgbClr val="3FB7C5"/>
      </a:folHlink>
    </a:clrScheme>
    <a:fontScheme name="T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2472</TotalTime>
  <Words>6019</Words>
  <Application>Microsoft Macintosh PowerPoint</Application>
  <PresentationFormat>Widescreen</PresentationFormat>
  <Paragraphs>945</Paragraphs>
  <Slides>90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Arial</vt:lpstr>
      <vt:lpstr>Arial Narrow</vt:lpstr>
      <vt:lpstr>Calibri</vt:lpstr>
      <vt:lpstr>Cordia New</vt:lpstr>
      <vt:lpstr>Courier New</vt:lpstr>
      <vt:lpstr>Symbol</vt:lpstr>
      <vt:lpstr>Tahoma</vt:lpstr>
      <vt:lpstr>Times New Roman</vt:lpstr>
      <vt:lpstr>Wingdings</vt:lpstr>
      <vt:lpstr>Office Theme</vt:lpstr>
      <vt:lpstr>YottaDBTM  Foundation  Comsan Chanma (Neo) T.N. Incorporation Ltd.</vt:lpstr>
      <vt:lpstr>About Me</vt:lpstr>
      <vt:lpstr>Agenda</vt:lpstr>
      <vt:lpstr>Database Principle (SQL VS. NoSQL)</vt:lpstr>
      <vt:lpstr>Relational and non-relational defined</vt:lpstr>
      <vt:lpstr>Relational Store</vt:lpstr>
      <vt:lpstr>Key-Value Stores</vt:lpstr>
      <vt:lpstr>Document Stores</vt:lpstr>
      <vt:lpstr>Wide-Column Stores</vt:lpstr>
      <vt:lpstr>Graph Stores</vt:lpstr>
      <vt:lpstr>NoSQL Database</vt:lpstr>
      <vt:lpstr>Relational Database : Pros</vt:lpstr>
      <vt:lpstr>Relational Database : Cons</vt:lpstr>
      <vt:lpstr>NoSQL : Pros</vt:lpstr>
      <vt:lpstr>NoSQL : Cons</vt:lpstr>
      <vt:lpstr>Data store Positioning</vt:lpstr>
      <vt:lpstr>Introduction to YottaDB</vt:lpstr>
      <vt:lpstr>YottaDB – https://yottadb.com</vt:lpstr>
      <vt:lpstr>YottaDB is a NoSQL database</vt:lpstr>
      <vt:lpstr>YottaDB Characteristics</vt:lpstr>
      <vt:lpstr>Key-Value Tuples</vt:lpstr>
      <vt:lpstr>Schemaless</vt:lpstr>
      <vt:lpstr>Mix Key Sizes</vt:lpstr>
      <vt:lpstr>Keys Array References</vt:lpstr>
      <vt:lpstr>Sharing and Persistence – Database Access</vt:lpstr>
      <vt:lpstr>Multi-dimensional sparse arrays</vt:lpstr>
      <vt:lpstr>Global</vt:lpstr>
      <vt:lpstr>YottaDB is Daemon-less</vt:lpstr>
      <vt:lpstr>YottaDB User Command</vt:lpstr>
      <vt:lpstr>YottaDB Access</vt:lpstr>
      <vt:lpstr>YottaDB Invocation Mode</vt:lpstr>
      <vt:lpstr>YottaDB User Command Example</vt:lpstr>
      <vt:lpstr>Access to YDB Prompt</vt:lpstr>
      <vt:lpstr>Check YottaDB Version</vt:lpstr>
      <vt:lpstr>List Global</vt:lpstr>
      <vt:lpstr>List mumps files and free space</vt:lpstr>
      <vt:lpstr>Set Global value</vt:lpstr>
      <vt:lpstr>Show Global Contents</vt:lpstr>
      <vt:lpstr>Another ways to show Global</vt:lpstr>
      <vt:lpstr>Replace Global value</vt:lpstr>
      <vt:lpstr>Kill Global</vt:lpstr>
      <vt:lpstr>Node and Piece</vt:lpstr>
      <vt:lpstr>Node and Piece</vt:lpstr>
      <vt:lpstr>Merge Global</vt:lpstr>
      <vt:lpstr>M Language Programmer’s Guide</vt:lpstr>
      <vt:lpstr>YottaDB Administrator Command</vt:lpstr>
      <vt:lpstr>YottaDB Utility Programs</vt:lpstr>
      <vt:lpstr>M Peripheral Interchange Program (MUPIP)</vt:lpstr>
      <vt:lpstr>Mupip Operations - Standalone and Concurrent Access</vt:lpstr>
      <vt:lpstr>MUPIP CREATE </vt:lpstr>
      <vt:lpstr>MUPIP CREATE (Cont.)</vt:lpstr>
      <vt:lpstr>MUPIP EXTEND </vt:lpstr>
      <vt:lpstr>MUPIP EXTEND Example</vt:lpstr>
      <vt:lpstr>MUPIP RUNDOWN </vt:lpstr>
      <vt:lpstr>MUPIP RUNDOWN Example</vt:lpstr>
      <vt:lpstr>MUPIP FREEZE</vt:lpstr>
      <vt:lpstr>MUPIP FREEZE Example</vt:lpstr>
      <vt:lpstr>MUPIP STOP </vt:lpstr>
      <vt:lpstr>MUPIP STOP Example</vt:lpstr>
      <vt:lpstr>Database Structure Editor (DSE)</vt:lpstr>
      <vt:lpstr>Accessing DSE </vt:lpstr>
      <vt:lpstr>DSE Commands and Qualifiers </vt:lpstr>
      <vt:lpstr>PowerPoint Presentation</vt:lpstr>
      <vt:lpstr>DSE File Header </vt:lpstr>
      <vt:lpstr>DSE File Header (Cont.)</vt:lpstr>
      <vt:lpstr>Global Directory Editor (GDE)</vt:lpstr>
      <vt:lpstr>GDE Functions</vt:lpstr>
      <vt:lpstr>Accessing GDE</vt:lpstr>
      <vt:lpstr>To leave GDE</vt:lpstr>
      <vt:lpstr>SHow (Cont.)</vt:lpstr>
      <vt:lpstr>YottaDB Installation</vt:lpstr>
      <vt:lpstr>YottaDB (r1.28) Supported OS Version(s)</vt:lpstr>
      <vt:lpstr>YottaDB Traditional Installation</vt:lpstr>
      <vt:lpstr>YottaDB Traditional Installation</vt:lpstr>
      <vt:lpstr>YottaDB Traditional Installation</vt:lpstr>
      <vt:lpstr>YottaDB Environment System Variable</vt:lpstr>
      <vt:lpstr>ydb_env_set (default)</vt:lpstr>
      <vt:lpstr>YottaDB Installation : Customize Package</vt:lpstr>
      <vt:lpstr>YottaDB Installation : Customize Package</vt:lpstr>
      <vt:lpstr>YottaDB DB Structure </vt:lpstr>
      <vt:lpstr>Global Directory file</vt:lpstr>
      <vt:lpstr>Table / Global / Data File Mapping</vt:lpstr>
      <vt:lpstr>NAME</vt:lpstr>
      <vt:lpstr>REGION</vt:lpstr>
      <vt:lpstr>SEGMENT</vt:lpstr>
      <vt:lpstr>FILE</vt:lpstr>
      <vt:lpstr>GDE : SHow Command</vt:lpstr>
      <vt:lpstr>GDE Example</vt:lpstr>
      <vt:lpstr>GDE Example (Result)</vt:lpstr>
      <vt:lpstr>Question and Answer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Carina Witt</dc:creator>
  <cp:lastModifiedBy>HnEawSukE -</cp:lastModifiedBy>
  <cp:revision>220</cp:revision>
  <dcterms:created xsi:type="dcterms:W3CDTF">2016-07-22T06:56:24Z</dcterms:created>
  <dcterms:modified xsi:type="dcterms:W3CDTF">2019-12-17T21:55:35Z</dcterms:modified>
</cp:coreProperties>
</file>